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300" r:id="rId4"/>
    <p:sldId id="263" r:id="rId5"/>
    <p:sldId id="266" r:id="rId6"/>
    <p:sldId id="260" r:id="rId7"/>
    <p:sldId id="261" r:id="rId8"/>
    <p:sldId id="270" r:id="rId9"/>
    <p:sldId id="271" r:id="rId10"/>
    <p:sldId id="272" r:id="rId11"/>
    <p:sldId id="277" r:id="rId12"/>
    <p:sldId id="280" r:id="rId13"/>
    <p:sldId id="279" r:id="rId14"/>
    <p:sldId id="285" r:id="rId15"/>
    <p:sldId id="284" r:id="rId16"/>
    <p:sldId id="273" r:id="rId17"/>
    <p:sldId id="274" r:id="rId18"/>
    <p:sldId id="275" r:id="rId19"/>
    <p:sldId id="286" r:id="rId20"/>
    <p:sldId id="287" r:id="rId21"/>
    <p:sldId id="291" r:id="rId22"/>
    <p:sldId id="288" r:id="rId23"/>
    <p:sldId id="290" r:id="rId24"/>
    <p:sldId id="295" r:id="rId25"/>
    <p:sldId id="296" r:id="rId26"/>
    <p:sldId id="292" r:id="rId27"/>
    <p:sldId id="293" r:id="rId28"/>
    <p:sldId id="294" r:id="rId29"/>
    <p:sldId id="297" r:id="rId30"/>
    <p:sldId id="265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6_%D1%8F%D0%BD%D0%B2%D0%B0%D1%80%D1%8F" TargetMode="External"/><Relationship Id="rId3" Type="http://schemas.openxmlformats.org/officeDocument/2006/relationships/hyperlink" Target="https://ru.wikipedia.org/wiki/14_%D1%8F%D0%BD%D0%B2%D0%B0%D1%80%D1%8F" TargetMode="External"/><Relationship Id="rId7" Type="http://schemas.openxmlformats.org/officeDocument/2006/relationships/hyperlink" Target="https://ru.wikipedia.org/wiki/%D0%A1%D0%BE%D1%8E%D0%B7-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0%B9%D0%BA%D0%BE%D0%BD%D1%83%D1%80" TargetMode="External"/><Relationship Id="rId5" Type="http://schemas.openxmlformats.org/officeDocument/2006/relationships/hyperlink" Target="https://ru.wikipedia.org/wiki/%D0%9A%D0%BE%D1%81%D0%BC%D0%BE%D0%B4%D1%80%D0%BE%D0%BC" TargetMode="External"/><Relationship Id="rId10" Type="http://schemas.openxmlformats.org/officeDocument/2006/relationships/hyperlink" Target="https://ru.wikipedia.org/wiki/%D0%92%D1%8B%D1%85%D0%BE%D0%B4_%D0%B2_%D0%BE%D1%82%D0%BA%D1%80%D1%8B%D1%82%D1%8B%D0%B9_%D0%BA%D0%BE%D1%81%D0%BC%D0%BE%D1%81" TargetMode="External"/><Relationship Id="rId4" Type="http://schemas.openxmlformats.org/officeDocument/2006/relationships/hyperlink" Target="https://ru.wikipedia.org/wiki/1969_%D0%B3%D0%BE%D0%B4" TargetMode="External"/><Relationship Id="rId9" Type="http://schemas.openxmlformats.org/officeDocument/2006/relationships/hyperlink" Target="https://ru.wikipedia.org/wiki/%D0%A1%D1%82%D1%8B%D0%BA%D0%BE%D0%B2%D0%BE%D1%87%D0%BD%D1%8B%D0%B9_%D1%83%D0%B7%D0%B5%D0%BB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ru.wikipedia.org/wiki/%D0%AF%D1%81%D1%82%D1%80%D0%B5%D0%B1_(%D1%81%D0%BA%D0%B0%D1%84%D0%B0%D0%BD%D0%B4%D1%80)" TargetMode="External"/><Relationship Id="rId7" Type="http://schemas.openxmlformats.org/officeDocument/2006/relationships/hyperlink" Target="https://ru.wikipedia.org/wiki/%D0%90%D1%82%D0%BC%D0%BE%D1%81%D1%84%D0%B5%D1%80%D0%BD%D1%8B%D0%B9_%D1%88%D0%BB%D1%8E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F%D1%83%D1%81%D0%BA%D0%B0%D0%B5%D0%BC%D1%8B%D0%B9_%D0%B0%D0%BF%D0%BF%D0%B0%D1%80%D0%B0%D1%82" TargetMode="External"/><Relationship Id="rId5" Type="http://schemas.openxmlformats.org/officeDocument/2006/relationships/hyperlink" Target="https://ru.wikipedia.org/wiki/%D0%A1%D0%BA%D0%B0%D1%84%D0%B0%D0%BD%D0%B4%D1%80" TargetMode="External"/><Relationship Id="rId4" Type="http://schemas.openxmlformats.org/officeDocument/2006/relationships/hyperlink" Target="https://ru.wikipedia.org/wiki/%D0%92%D0%BE%D0%BB%D1%8B%D0%BD%D0%BE%D0%B2,_%D0%91%D0%BE%D1%80%D0%B8%D1%81_%D0%92%D0%B0%D0%BB%D0%B5%D0%BD%D1%82%D0%B8%D0%BD%D0%BE%D0%B2%D0%B8%D1%8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0%B3%D0%B5%D1%80%D0%BC%D0%B5%D1%82%D0%B8%D0%B7%D0%B0%D1%86%D0%B8%D1%8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ru.wikipedia.org/wiki/%D0%AE%D0%B6%D0%BD%D0%B0%D1%8F_%D0%90%D0%BC%D0%B5%D1%80%D0%B8%D0%BA%D0%B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1%D0%B8%D1%82%D0%B0%D0%BB%D1%8C%D0%BD%D0%B0%D1%8F_%D1%81%D1%82%D0%B0%D0%BD%D1%86%D0%B8%D1%8F" TargetMode="External"/><Relationship Id="rId3" Type="http://schemas.openxmlformats.org/officeDocument/2006/relationships/hyperlink" Target="https://ru.wikipedia.org/wiki/%D0%92%D1%81%D0%B5%D0%BB%D0%B5%D0%BD%D0%BD%D0%B0%D1%8F" TargetMode="External"/><Relationship Id="rId7" Type="http://schemas.openxmlformats.org/officeDocument/2006/relationships/hyperlink" Target="https://ru.wikipedia.org/wiki/%D0%9F%D0%B8%D0%BB%D0%BE%D1%82%D0%B8%D1%80%D1%83%D0%B5%D0%BC%D1%8B%D0%B9_%D0%BA%D0%BE%D1%81%D0%BC%D0%B8%D1%87%D0%B5%D1%81%D0%BA%D0%B8%D0%B9_%D0%BA%D0%BE%D1%80%D0%B0%D0%B1%D0%BB%D1%8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8%D0%BB%D0%BE%D1%82%D0%B8%D1%80%D1%83%D0%B5%D0%BC%D1%8B%D0%B9_%D0%BA%D0%BE%D1%81%D0%BC%D0%B8%D1%87%D0%B5%D1%81%D0%BA%D0%B8%D0%B9_%D0%B0%D0%BF%D0%BF%D0%B0%D1%80%D0%B0%D1%82" TargetMode="External"/><Relationship Id="rId5" Type="http://schemas.openxmlformats.org/officeDocument/2006/relationships/hyperlink" Target="https://ru.wikipedia.org/wiki/%D0%97%D0%B5%D0%BC%D0%BB%D1%8F" TargetMode="External"/><Relationship Id="rId10" Type="http://schemas.openxmlformats.org/officeDocument/2006/relationships/hyperlink" Target="https://ru.wikipedia.org/wiki/%D0%98%D0%A1%D0%97" TargetMode="External"/><Relationship Id="rId4" Type="http://schemas.openxmlformats.org/officeDocument/2006/relationships/hyperlink" Target="https://ru.wikipedia.org/wiki/%D0%9E%D1%80%D0%B1%D0%B8%D1%82%D0%B0" TargetMode="External"/><Relationship Id="rId9" Type="http://schemas.openxmlformats.org/officeDocument/2006/relationships/hyperlink" Target="https://ru.wikipedia.org/wiki/%D0%9A%D0%BE%D1%81%D0%BC%D0%BE%D0%BD%D0%B0%D0%B2%D1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</a:rPr>
              <a:t>Покорители космоса</a:t>
            </a:r>
            <a:endParaRPr lang="ru-RU" sz="8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Подготовила учитель высшей квалификационной категории Астраханцева Е.В.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Герман Степанович Титов </a:t>
            </a:r>
            <a:r>
              <a:rPr lang="ru-RU" sz="2400" dirty="0" smtClean="0">
                <a:latin typeface="Comic Sans MS" pitchFamily="66" charset="0"/>
              </a:rPr>
              <a:t>Герман Титов был первым, кто 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провёл испытания</a:t>
            </a:r>
            <a:r>
              <a:rPr lang="ru-RU" sz="2400" dirty="0" smtClean="0">
                <a:latin typeface="Comic Sans MS" pitchFamily="66" charset="0"/>
              </a:rPr>
              <a:t> системы ручного управления космическим кораблем, осуществлял маневрирование, выполнил ряд других экспериментов.</a:t>
            </a:r>
          </a:p>
          <a:p>
            <a:pPr fontAlgn="base"/>
            <a:r>
              <a:rPr lang="ru-RU" sz="2400" dirty="0" smtClean="0">
                <a:latin typeface="Comic Sans MS" pitchFamily="66" charset="0"/>
              </a:rPr>
              <a:t>Он сделал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первые фотоснимки земли</a:t>
            </a:r>
            <a:r>
              <a:rPr lang="ru-RU" sz="2400" dirty="0" smtClean="0">
                <a:latin typeface="Comic Sans MS" pitchFamily="66" charset="0"/>
              </a:rPr>
              <a:t>, впервые пообедал и поужинал в невесомости, и, главное, сумел поспать в космосе, что было одним из важнейших экспериментов.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 descr="C:\Users\Acer\Desktop\titovgerman_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3337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Николаев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Андриян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Григорьевич</a:t>
            </a:r>
          </a:p>
          <a:p>
            <a:r>
              <a:rPr lang="ru-RU" sz="2800" dirty="0" smtClean="0">
                <a:latin typeface="Comic Sans MS" pitchFamily="66" charset="0"/>
              </a:rPr>
              <a:t>с 11 по 15 августа 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1962 года </a:t>
            </a:r>
            <a:r>
              <a:rPr lang="ru-RU" sz="2800" dirty="0" smtClean="0">
                <a:latin typeface="Comic Sans MS" pitchFamily="66" charset="0"/>
              </a:rPr>
              <a:t>на корабле 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«Восток-3»</a:t>
            </a:r>
            <a:r>
              <a:rPr lang="ru-RU" sz="2800" dirty="0" smtClean="0">
                <a:latin typeface="Comic Sans MS" pitchFamily="66" charset="0"/>
              </a:rPr>
              <a:t>, совершив 64 витка вокруг Земли первый многосуточный полёт в истории космонавтики .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8675" name="Picture 3" descr="C:\Users\Acer\Desktop\Nikolaev_AG_240x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58145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Попович Павел Романович </a:t>
            </a:r>
          </a:p>
          <a:p>
            <a:r>
              <a:rPr lang="ru-RU" sz="2000" dirty="0" smtClean="0">
                <a:latin typeface="Comic Sans MS" pitchFamily="66" charset="0"/>
              </a:rPr>
              <a:t>12 — 15 августа 1962 года совершил на корабле </a:t>
            </a:r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«Восток-4» </a:t>
            </a:r>
            <a:r>
              <a:rPr lang="ru-RU" sz="2000" dirty="0" smtClean="0">
                <a:latin typeface="Comic Sans MS" pitchFamily="66" charset="0"/>
              </a:rPr>
              <a:t>первый в мире групповой полёт двух пилотируемых кораблей, совместно с </a:t>
            </a:r>
          </a:p>
          <a:p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А.Г. Николаевым</a:t>
            </a:r>
            <a:r>
              <a:rPr lang="ru-RU" sz="2000" dirty="0" smtClean="0">
                <a:latin typeface="Comic Sans MS" pitchFamily="66" charset="0"/>
              </a:rPr>
              <a:t>, который пилотировал </a:t>
            </a:r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«Восток-3»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В ходе полёта были проведены первые эксперименты по радиосвязи между экипажами двух кораблей в космосе, выполнена программа научно-технических и медико-биологических экспериментов. Попович выполнял ориентацию корабля в пространстве с помощью системы ручного управления.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7890" name="Picture 2" descr="C:\Users\Acer\Desktop\popovi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505200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332656"/>
            <a:ext cx="5292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Николаев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Андриян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Григорьевич </a:t>
            </a:r>
            <a:r>
              <a:rPr lang="ru-RU" sz="2400" dirty="0" smtClean="0">
                <a:latin typeface="Comic Sans MS" pitchFamily="66" charset="0"/>
              </a:rPr>
              <a:t>с 1 по 19 июня 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1970 года</a:t>
            </a:r>
            <a:r>
              <a:rPr lang="ru-RU" sz="2400" dirty="0" smtClean="0">
                <a:latin typeface="Comic Sans MS" pitchFamily="66" charset="0"/>
              </a:rPr>
              <a:t> в качестве командира космического корабля 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«Союз-9»</a:t>
            </a:r>
            <a:r>
              <a:rPr lang="ru-RU" sz="2400" dirty="0" smtClean="0">
                <a:latin typeface="Comic Sans MS" pitchFamily="66" charset="0"/>
              </a:rPr>
              <a:t> (совместно с 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В.И. Севастьяновым</a:t>
            </a:r>
            <a:r>
              <a:rPr lang="ru-RU" sz="2400" dirty="0" smtClean="0">
                <a:latin typeface="Comic Sans MS" pitchFamily="66" charset="0"/>
              </a:rPr>
              <a:t>). Корабль сделал 286 оборотов вокруг Земли за 424 ч 59 мин. После возвращения из этого рекордного по продолжительности полёта космонавты испытывали серьёзные трудности при адаптации к земной гравитации («эффект Николаева»).</a:t>
            </a:r>
          </a:p>
        </p:txBody>
      </p:sp>
      <p:pic>
        <p:nvPicPr>
          <p:cNvPr id="30722" name="Picture 2" descr="C:\Users\Acer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2952328" cy="466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51125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Быковский Валерий Фёдорович</a:t>
            </a:r>
          </a:p>
          <a:p>
            <a:r>
              <a:rPr lang="ru-RU" sz="2800" dirty="0" smtClean="0">
                <a:latin typeface="Comic Sans MS" pitchFamily="66" charset="0"/>
              </a:rPr>
              <a:t>Первый свой полёт в космос совершил командиром корабля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«Восток-5»  </a:t>
            </a:r>
            <a:r>
              <a:rPr lang="ru-RU" sz="2800" dirty="0" smtClean="0">
                <a:latin typeface="Comic Sans MS" pitchFamily="66" charset="0"/>
              </a:rPr>
              <a:t>с 14 по 19 июня 1963 года. Продолжительность этого полёта была 4 суток 23 часа 6 минут, полёт проходил совместно с полётом 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«Восток-6»</a:t>
            </a:r>
            <a:r>
              <a:rPr lang="ru-RU" sz="2800" dirty="0" smtClean="0">
                <a:latin typeface="Comic Sans MS" pitchFamily="66" charset="0"/>
              </a:rPr>
              <a:t> , пилотируемого 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Валентиной Терешковой</a:t>
            </a:r>
            <a:r>
              <a:rPr lang="ru-RU" sz="2800" dirty="0" smtClean="0">
                <a:latin typeface="Comic Sans MS" pitchFamily="66" charset="0"/>
              </a:rPr>
              <a:t> 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8915" name="Picture 3" descr="C:\Users\Acer\Desktop\manex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63842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4932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Быковский Валерий Фёдорович</a:t>
            </a:r>
          </a:p>
          <a:p>
            <a:r>
              <a:rPr lang="ru-RU" sz="2800" dirty="0" smtClean="0">
                <a:latin typeface="Comic Sans MS" pitchFamily="66" charset="0"/>
              </a:rPr>
              <a:t>Второй групповой полёт двух кораблей. Рекорд продолжительности полёта = 119 ч 6 мин.</a:t>
            </a:r>
          </a:p>
          <a:p>
            <a:r>
              <a:rPr lang="ru-RU" sz="2800" dirty="0" smtClean="0">
                <a:latin typeface="Comic Sans MS" pitchFamily="66" charset="0"/>
              </a:rPr>
              <a:t>Этот рекорд, для полётов в одиночку, не превзойден до сегодняшнего дня.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Picture 3" descr="C:\Users\Acer\Desktop\manex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63842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Валентина Владимировна Терешкова – первая в мире женщина-космонавт.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4" name="Picture 4" descr="C:\Users\Acer\Desktop\3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852936"/>
            <a:ext cx="3366120" cy="336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отряд космонавтов Терешкова была зачислена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12 марта 1962 </a:t>
            </a:r>
            <a:r>
              <a:rPr lang="ru-RU" sz="2800" dirty="0" smtClean="0">
                <a:latin typeface="Comic Sans MS" pitchFamily="66" charset="0"/>
              </a:rPr>
              <a:t>года и стала проходить обучение как слушатель-космонавт 2-го отряда. Валентина Терешкова стала 1-й в России женщиной, получившей звание генерал-майора. Она является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 единственной в мире женщиной, совершившей космический полёт в одиночку. 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4578" name="Picture 2" descr="C:\Users\Acer\Desktop\50127e69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88640"/>
            <a:ext cx="4932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Позывной Валентины на время полета —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«Чайка»</a:t>
            </a:r>
            <a:r>
              <a:rPr lang="ru-RU" sz="2400" dirty="0" smtClean="0">
                <a:latin typeface="Comic Sans MS" pitchFamily="66" charset="0"/>
              </a:rPr>
              <a:t>.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Правда, во время полета Терешкова плохо справлялась с ориентацией космического корабля.. Несмотря на сильный физический дискомфорт, Терешкова выдержала целых 48 оборотов вокруг планеты. После космического полета Валентина Владимировна поступила в Военно-воздушную инженерную академию, которую окончила с отличием.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4578" name="Picture 2" descr="C:\Users\Acer\Desktop\50127e69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12 октября 1964 года.</a:t>
            </a:r>
          </a:p>
          <a:p>
            <a:r>
              <a:rPr lang="ru-RU" sz="2400" dirty="0" smtClean="0">
                <a:latin typeface="Comic Sans MS" pitchFamily="66" charset="0"/>
              </a:rPr>
              <a:t>Седьмой пилотируемый полёт советских космических кораблей привлёк внимание всего мира. Во-первых, это было испытание новой модели корабля. Во-вторых, впервые в истории в полёт отправились сразу три космонавта. В-третьих, впервые в космос полетел учёный, проектант космических кораблей Константин Феоктистов. Командиром экипажа назначили лётчика Владимира Комарова. Третьим являлся врач Борис Егоров. Кабина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«Восхода 1» </a:t>
            </a:r>
            <a:r>
              <a:rPr lang="ru-RU" sz="2400" dirty="0" smtClean="0">
                <a:latin typeface="Comic Sans MS" pitchFamily="66" charset="0"/>
              </a:rPr>
              <a:t>была рассчитана на двух космонавтов. Ради эксперимента отправили троих, но без скафандров, в лёгких костюмах.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1747" name="Picture 3" descr="C:\Users\Acer\Desktop\3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345757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557606-big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31" y="0"/>
            <a:ext cx="92172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12 октября 1964 года.</a:t>
            </a:r>
          </a:p>
        </p:txBody>
      </p:sp>
      <p:pic>
        <p:nvPicPr>
          <p:cNvPr id="31747" name="Picture 3" descr="C:\Users\Acer\Desktop\3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3457575" cy="1990725"/>
          </a:xfrm>
          <a:prstGeom prst="rect">
            <a:avLst/>
          </a:prstGeom>
          <a:noFill/>
        </p:spPr>
      </p:pic>
      <p:pic>
        <p:nvPicPr>
          <p:cNvPr id="32771" name="Picture 3" descr="C:\Users\Acer\Desktop\b1a986b1ed312150fd819c176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5674792" cy="318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18 марта 1965 года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«Восход-2»</a:t>
            </a:r>
          </a:p>
        </p:txBody>
      </p:sp>
      <p:pic>
        <p:nvPicPr>
          <p:cNvPr id="33796" name="Picture 4" descr="C:\Users\Acer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63960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18 марта 1965 года</a:t>
            </a:r>
          </a:p>
          <a:p>
            <a:pPr algn="just"/>
            <a:r>
              <a:rPr lang="ru-RU" sz="2800" dirty="0" smtClean="0">
                <a:latin typeface="Comic Sans MS" pitchFamily="66" charset="0"/>
              </a:rPr>
              <a:t>В экипаж космического корабля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«Восход-2»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latin typeface="Comic Sans MS" pitchFamily="66" charset="0"/>
              </a:rPr>
              <a:t>на котором был осуществлен первый выход в космос, входили командир корабля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Беляев Павел Иванович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и пилот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Леонов Алексей Архипович.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Для выхода в открытый космос, в НПО «Звезда» был создан специальный скафандр «Беркут». Тренировки выхода в открытый космос проводились в самолёте Ту-104. В салоне Ту-104 был установлен макет корабля «Восход-2» в натуральную величину. Тренировки проходили во время короткого состояния невесомости, которое возникало во время полёта по параболической траектории.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18 марта 1965 года</a:t>
            </a:r>
          </a:p>
          <a:p>
            <a:pPr algn="just"/>
            <a:r>
              <a:rPr lang="ru-RU" sz="2800" dirty="0" smtClean="0">
                <a:latin typeface="Comic Sans MS" pitchFamily="66" charset="0"/>
              </a:rPr>
              <a:t>В тот же день, в 11 часов 30 минут, при полете космического корабля «Восход-2» впервые в мире осуществлен выход человека из корабля в космическое пространство. На втором витке полета второй пилот летчик-космонавт подполковник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Алексей Архипович Леонов </a:t>
            </a:r>
            <a:r>
              <a:rPr lang="ru-RU" sz="2800" dirty="0" smtClean="0">
                <a:latin typeface="Comic Sans MS" pitchFamily="66" charset="0"/>
              </a:rPr>
              <a:t>в специальном скафандре с автономной системой жизнеобеспечения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совершил выход в космическое пространство</a:t>
            </a:r>
            <a:r>
              <a:rPr lang="ru-RU" sz="2800" dirty="0" smtClean="0">
                <a:latin typeface="Comic Sans MS" pitchFamily="66" charset="0"/>
              </a:rPr>
              <a:t>, удалился от корабля на расстояние до пяти метров, успешно провел комплекс намеченных исследований и наблюдений и благополучно возвратился в корабль.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14 января 1969 года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«Союз-4»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Владимир Алексеевич Шаталов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Продолжительность полёта 2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сут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, 23 ч., 23 мин.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5843" name="Picture 3" descr="C:\Users\Acer\Desktop\vladimir-shatalov-250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15 января 1969 года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«Союз-5»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Борис Валентинович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Волынов</a:t>
            </a: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Алексей Станиславович Елисеев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Евгений Васильевич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Хрунов</a:t>
            </a: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Продолжительность полёта 3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сут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0 ч.,56мин.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6868" name="Picture 4" descr="C:\Users\Acer\Desktop\00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1944216" cy="2765178"/>
          </a:xfrm>
          <a:prstGeom prst="rect">
            <a:avLst/>
          </a:prstGeom>
          <a:noFill/>
        </p:spPr>
      </p:pic>
      <p:pic>
        <p:nvPicPr>
          <p:cNvPr id="36870" name="Picture 6" descr="C:\Users\Acer\Desktop\3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431" y="3861048"/>
            <a:ext cx="1878617" cy="2697864"/>
          </a:xfrm>
          <a:prstGeom prst="rect">
            <a:avLst/>
          </a:prstGeom>
          <a:noFill/>
        </p:spPr>
      </p:pic>
      <p:pic>
        <p:nvPicPr>
          <p:cNvPr id="36872" name="Picture 8" descr="C:\Users\Acer\Desktop\00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1935855" cy="27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Корабль «Союз-4» стартовал </a:t>
            </a:r>
            <a:r>
              <a:rPr lang="ru-RU" sz="2800" dirty="0" smtClean="0">
                <a:solidFill>
                  <a:srgbClr val="C00000"/>
                </a:solidFill>
                <a:hlinkClick r:id="rId3" tooltip="14 января"/>
              </a:rPr>
              <a:t>14 января</a:t>
            </a:r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hlinkClick r:id="rId4" tooltip="1969 год"/>
              </a:rPr>
              <a:t>1969 года</a:t>
            </a:r>
            <a:r>
              <a:rPr lang="ru-RU" sz="2800" dirty="0" smtClean="0"/>
              <a:t>. На следующий день с </a:t>
            </a:r>
            <a:r>
              <a:rPr lang="ru-RU" sz="2800" dirty="0" smtClean="0">
                <a:hlinkClick r:id="rId5" tooltip="Космодром"/>
              </a:rPr>
              <a:t>космодрома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6" tooltip="Байконур"/>
              </a:rPr>
              <a:t>Байконур</a:t>
            </a:r>
            <a:r>
              <a:rPr lang="ru-RU" sz="2800" dirty="0" smtClean="0"/>
              <a:t> стартовал «</a:t>
            </a:r>
            <a:r>
              <a:rPr lang="ru-RU" sz="2800" dirty="0" smtClean="0">
                <a:hlinkClick r:id="rId7" tooltip="Союз-5"/>
              </a:rPr>
              <a:t>Союз-5</a:t>
            </a:r>
            <a:r>
              <a:rPr lang="ru-RU" sz="2800" dirty="0" smtClean="0"/>
              <a:t>», на борту которого находились трое космонавтов. </a:t>
            </a:r>
            <a:r>
              <a:rPr lang="ru-RU" sz="2800" dirty="0" smtClean="0">
                <a:hlinkClick r:id="rId8" tooltip="16 января"/>
              </a:rPr>
              <a:t>16 января</a:t>
            </a:r>
            <a:r>
              <a:rPr lang="ru-RU" sz="2800" dirty="0" smtClean="0"/>
              <a:t> в 08:20 UTC корабли «Союз-4» и «Союз-5» состыковались. Это была первая в мире стыковка двух пилотируемых кораблей. Во время стыковки активным кораблем был «Союз-4», </a:t>
            </a:r>
            <a:r>
              <a:rPr lang="ru-RU" sz="2800" dirty="0" smtClean="0">
                <a:hlinkClick r:id="rId9" tooltip="Стыковочный узел"/>
              </a:rPr>
              <a:t>стыковочный узел</a:t>
            </a:r>
            <a:r>
              <a:rPr lang="ru-RU" sz="2800" dirty="0" smtClean="0"/>
              <a:t> которого был оборудован штырём. Стыковочный узел «Союза-5» был оборудован приёмным конусом.</a:t>
            </a:r>
            <a:r>
              <a:rPr lang="ru-RU" sz="3200" dirty="0" smtClean="0"/>
              <a:t> На 35-м витке космонавты </a:t>
            </a:r>
            <a:r>
              <a:rPr lang="ru-RU" sz="3200" dirty="0" err="1" smtClean="0"/>
              <a:t>Хрунов</a:t>
            </a:r>
            <a:r>
              <a:rPr lang="ru-RU" sz="3200" dirty="0" smtClean="0"/>
              <a:t> и Елисеев </a:t>
            </a:r>
            <a:r>
              <a:rPr lang="ru-RU" sz="3200" dirty="0" smtClean="0">
                <a:hlinkClick r:id="rId10" tooltip="Выход в открытый космос"/>
              </a:rPr>
              <a:t>вышли в открытый космос</a:t>
            </a:r>
            <a:r>
              <a:rPr lang="ru-RU" sz="3200" dirty="0" smtClean="0"/>
              <a:t> из корабля «Союз-5» и перешли в корабль «Союз-4». </a:t>
            </a:r>
            <a:endParaRPr lang="ru-RU" sz="3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Космонавты </a:t>
            </a:r>
            <a:r>
              <a:rPr lang="ru-RU" sz="2000" dirty="0" err="1" smtClean="0"/>
              <a:t>Хрунов</a:t>
            </a:r>
            <a:r>
              <a:rPr lang="ru-RU" sz="2000" dirty="0" smtClean="0"/>
              <a:t> и Елисеев использовали </a:t>
            </a:r>
            <a:r>
              <a:rPr lang="ru-RU" sz="2000" dirty="0" smtClean="0">
                <a:hlinkClick r:id="rId3" tooltip="Ястреб (скафандр)"/>
              </a:rPr>
              <a:t>скафандры «Ястреб»</a:t>
            </a:r>
            <a:r>
              <a:rPr lang="ru-RU" sz="2000" dirty="0" smtClean="0"/>
              <a:t>, командир корабля </a:t>
            </a:r>
            <a:r>
              <a:rPr lang="ru-RU" sz="2000" dirty="0" smtClean="0">
                <a:hlinkClick r:id="rId4" tooltip="Волынов, Борис Валентинович"/>
              </a:rPr>
              <a:t>Борис </a:t>
            </a:r>
            <a:r>
              <a:rPr lang="ru-RU" sz="2000" dirty="0" err="1" smtClean="0">
                <a:hlinkClick r:id="rId4" tooltip="Волынов, Борис Валентинович"/>
              </a:rPr>
              <a:t>Волынов</a:t>
            </a:r>
            <a:r>
              <a:rPr lang="ru-RU" sz="2000" dirty="0" smtClean="0"/>
              <a:t> помогал им облачаться в </a:t>
            </a:r>
            <a:r>
              <a:rPr lang="ru-RU" sz="2000" dirty="0" smtClean="0">
                <a:hlinkClick r:id="rId5" tooltip="Скафандр"/>
              </a:rPr>
              <a:t>скафандры</a:t>
            </a:r>
            <a:r>
              <a:rPr lang="ru-RU" sz="2000" dirty="0" smtClean="0"/>
              <a:t>, проверял системы жизнеобеспечения и коммуникаций скафандров. Затем </a:t>
            </a:r>
            <a:r>
              <a:rPr lang="ru-RU" sz="2000" dirty="0" err="1" smtClean="0"/>
              <a:t>Волынов</a:t>
            </a:r>
            <a:r>
              <a:rPr lang="ru-RU" sz="2000" dirty="0" smtClean="0"/>
              <a:t> вернулся в </a:t>
            </a:r>
            <a:r>
              <a:rPr lang="ru-RU" sz="2000" dirty="0" smtClean="0">
                <a:hlinkClick r:id="rId6" tooltip="Спускаемый аппарат"/>
              </a:rPr>
              <a:t>спускаемый аппарат</a:t>
            </a:r>
            <a:r>
              <a:rPr lang="ru-RU" sz="2000" dirty="0" smtClean="0"/>
              <a:t> и закрыл люк между орбитальным отсеком и спускаемым аппаратом корабля «Союз-5». Корабли «Союз» модели «7К-ОК» не имели переходного люка в стыковочном узле. Во время перехода орбитальные отсеки кораблей использовались в качестве </a:t>
            </a:r>
            <a:r>
              <a:rPr lang="ru-RU" sz="2000" dirty="0" smtClean="0">
                <a:hlinkClick r:id="rId7" tooltip="Атмосферный шлюз"/>
              </a:rPr>
              <a:t>шлюзовых камер</a:t>
            </a:r>
            <a:r>
              <a:rPr lang="ru-RU" sz="2000" dirty="0" smtClean="0"/>
              <a:t>.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C:\Users\Acer\Desktop\Союз-4_и_Союз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708920"/>
            <a:ext cx="5472608" cy="364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517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После </a:t>
            </a:r>
            <a:r>
              <a:rPr lang="ru-RU" sz="2000" u="sng" dirty="0" smtClean="0">
                <a:hlinkClick r:id="rId3" tooltip="Разгерметизация"/>
              </a:rPr>
              <a:t>разгерметизации</a:t>
            </a:r>
            <a:r>
              <a:rPr lang="ru-RU" sz="2000" dirty="0" smtClean="0"/>
              <a:t> орбитального отсека первым в открытый космос вышел Евгений </a:t>
            </a:r>
            <a:r>
              <a:rPr lang="ru-RU" sz="2000" dirty="0" err="1" smtClean="0"/>
              <a:t>Хрунов</a:t>
            </a:r>
            <a:r>
              <a:rPr lang="ru-RU" sz="2000" dirty="0" smtClean="0"/>
              <a:t>. В это время состыкованные корабли находились над </a:t>
            </a:r>
            <a:r>
              <a:rPr lang="ru-RU" sz="2000" dirty="0" smtClean="0">
                <a:hlinkClick r:id="rId4" tooltip="Южная Америка"/>
              </a:rPr>
              <a:t>Южной Америкой</a:t>
            </a:r>
            <a:r>
              <a:rPr lang="ru-RU" sz="2000" dirty="0" smtClean="0"/>
              <a:t> и не имели радиоконтакта с центром управления полётом в СССР. Выход Елисеева происходил уже над территорией СССР, когда поддерживался радиоконтакт с Землёй. Елисеев закрыл за собой люк «Союза-5». </a:t>
            </a:r>
            <a:r>
              <a:rPr lang="ru-RU" sz="2000" dirty="0" err="1" smtClean="0"/>
              <a:t>Хрунов</a:t>
            </a:r>
            <a:r>
              <a:rPr lang="ru-RU" sz="2000" dirty="0" smtClean="0"/>
              <a:t> и Елисеев перешли в орбитальный отсек «Союза-4», который затем был наполнен воздухом, командир «Союза-4» Владимир Шаталов помог       </a:t>
            </a:r>
            <a:r>
              <a:rPr lang="ru-RU" sz="2000" dirty="0" err="1" smtClean="0"/>
              <a:t>Хрунову</a:t>
            </a:r>
            <a:r>
              <a:rPr lang="ru-RU" sz="2000" dirty="0" smtClean="0"/>
              <a:t> и Елисееву снять скафандры.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C:\Users\Acer\Desktop\Союз-4_и_Союз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140968"/>
            <a:ext cx="486540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Пилотируемый космический полёт</a:t>
            </a:r>
            <a:r>
              <a:rPr lang="ru-RU" sz="2400" dirty="0" smtClean="0">
                <a:latin typeface="Comic Sans MS" pitchFamily="66" charset="0"/>
              </a:rPr>
              <a:t> — путешествие человека в </a:t>
            </a:r>
            <a:r>
              <a:rPr lang="ru-RU" sz="2400" dirty="0" smtClean="0">
                <a:latin typeface="Comic Sans MS" pitchFamily="66" charset="0"/>
                <a:hlinkClick r:id="rId3" tooltip="Вселенная"/>
              </a:rPr>
              <a:t>космос</a:t>
            </a:r>
            <a:r>
              <a:rPr lang="ru-RU" sz="2400" dirty="0" smtClean="0">
                <a:latin typeface="Comic Sans MS" pitchFamily="66" charset="0"/>
              </a:rPr>
              <a:t>, на </a:t>
            </a:r>
            <a:r>
              <a:rPr lang="ru-RU" sz="2400" dirty="0" smtClean="0">
                <a:latin typeface="Comic Sans MS" pitchFamily="66" charset="0"/>
                <a:hlinkClick r:id="rId4" tooltip="Орбита"/>
              </a:rPr>
              <a:t>орбиту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smtClean="0">
                <a:latin typeface="Comic Sans MS" pitchFamily="66" charset="0"/>
                <a:hlinkClick r:id="rId5" tooltip="Земля"/>
              </a:rPr>
              <a:t>Земли</a:t>
            </a:r>
            <a:r>
              <a:rPr lang="ru-RU" sz="2400" dirty="0" smtClean="0">
                <a:latin typeface="Comic Sans MS" pitchFamily="66" charset="0"/>
              </a:rPr>
              <a:t> и за её пределы, выполняемое с помощью </a:t>
            </a:r>
            <a:r>
              <a:rPr lang="ru-RU" sz="2400" dirty="0" smtClean="0">
                <a:latin typeface="Comic Sans MS" pitchFamily="66" charset="0"/>
                <a:hlinkClick r:id="rId6" tooltip="Пилотируемый космический аппарат"/>
              </a:rPr>
              <a:t>пилотируемых космических аппаратов</a:t>
            </a:r>
            <a:r>
              <a:rPr lang="ru-RU" sz="2400" dirty="0" smtClean="0">
                <a:latin typeface="Comic Sans MS" pitchFamily="66" charset="0"/>
              </a:rPr>
              <a:t>. Доставка человека в космос выполняется при помощи </a:t>
            </a:r>
            <a:r>
              <a:rPr lang="ru-RU" sz="2400" dirty="0" smtClean="0">
                <a:latin typeface="Comic Sans MS" pitchFamily="66" charset="0"/>
                <a:hlinkClick r:id="rId7" tooltip="Пилотируемый космический корабль"/>
              </a:rPr>
              <a:t>космических кораблей</a:t>
            </a:r>
            <a:r>
              <a:rPr lang="ru-RU" sz="2400" dirty="0" smtClean="0">
                <a:latin typeface="Comic Sans MS" pitchFamily="66" charset="0"/>
              </a:rPr>
              <a:t>. Долговременное пребывание людей на </a:t>
            </a:r>
            <a:r>
              <a:rPr lang="ru-RU" sz="2400" dirty="0" smtClean="0">
                <a:latin typeface="Comic Sans MS" pitchFamily="66" charset="0"/>
                <a:hlinkClick r:id="rId4" tooltip="Орбита"/>
              </a:rPr>
              <a:t>орбите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smtClean="0">
                <a:latin typeface="Comic Sans MS" pitchFamily="66" charset="0"/>
                <a:hlinkClick r:id="rId5" tooltip="Земля"/>
              </a:rPr>
              <a:t>Земли</a:t>
            </a:r>
            <a:r>
              <a:rPr lang="ru-RU" sz="2400" dirty="0" smtClean="0">
                <a:latin typeface="Comic Sans MS" pitchFamily="66" charset="0"/>
              </a:rPr>
              <a:t> обеспечивается за счёт использования </a:t>
            </a:r>
            <a:r>
              <a:rPr lang="ru-RU" sz="2400" dirty="0" smtClean="0">
                <a:latin typeface="Comic Sans MS" pitchFamily="66" charset="0"/>
                <a:hlinkClick r:id="rId8" tooltip="Орбитальная станция"/>
              </a:rPr>
              <a:t>орбитальных космических станций</a:t>
            </a:r>
            <a:r>
              <a:rPr lang="ru-RU" sz="2400" dirty="0" smtClean="0">
                <a:latin typeface="Comic Sans MS" pitchFamily="66" charset="0"/>
              </a:rPr>
              <a:t>. Людей, совершающих космические полёты, называют </a:t>
            </a:r>
            <a:r>
              <a:rPr lang="ru-RU" sz="2400" dirty="0" smtClean="0">
                <a:latin typeface="Comic Sans MS" pitchFamily="66" charset="0"/>
                <a:hlinkClick r:id="rId9" tooltip="Космонавт"/>
              </a:rPr>
              <a:t>космонавтами</a:t>
            </a:r>
            <a:r>
              <a:rPr lang="ru-RU" sz="2400" dirty="0" smtClean="0">
                <a:latin typeface="Comic Sans MS" pitchFamily="66" charset="0"/>
              </a:rPr>
              <a:t>. Способности выполнять пилотируемые космические полёты предшествует способность страны, как космической державы, выполнять запуски на собственных ракетах-носителях собственных </a:t>
            </a:r>
            <a:r>
              <a:rPr lang="ru-RU" sz="2400" dirty="0" smtClean="0">
                <a:latin typeface="Comic Sans MS" pitchFamily="66" charset="0"/>
                <a:hlinkClick r:id="rId10" tooltip="ИСЗ"/>
              </a:rPr>
              <a:t>спутников</a:t>
            </a:r>
            <a:r>
              <a:rPr lang="ru-RU" sz="2800" dirty="0" smtClean="0"/>
              <a:t>.</a:t>
            </a:r>
            <a:endParaRPr 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557606-big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31" y="0"/>
            <a:ext cx="9217232" cy="6858000"/>
          </a:xfrm>
          <a:prstGeom prst="rect">
            <a:avLst/>
          </a:prstGeom>
          <a:noFill/>
        </p:spPr>
      </p:pic>
      <p:pic>
        <p:nvPicPr>
          <p:cNvPr id="5122" name="Picture 2" descr="C:\Users\Acer\Desktop\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225652" cy="3436864"/>
          </a:xfrm>
          <a:prstGeom prst="rect">
            <a:avLst/>
          </a:prstGeom>
          <a:noFill/>
        </p:spPr>
      </p:pic>
      <p:pic>
        <p:nvPicPr>
          <p:cNvPr id="5123" name="Picture 3" descr="C:\Users\Acer\Desktop\400px-Soviet_Space_Do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052736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 ноября 1957 года был запущен космический корабль, который вывел на орбиту второй искусственный спутник Земли.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 борту спутника был размещён герметичный контейнер с собакой по кличке Лайка. Запуск космического аппарата «Спутник-2» имел огромное научное значение. Впервые в истории человечества на орбиту Земли было выведено живое существо.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557606-big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31" y="0"/>
            <a:ext cx="9217232" cy="6858000"/>
          </a:xfrm>
          <a:prstGeom prst="rect">
            <a:avLst/>
          </a:prstGeom>
          <a:noFill/>
        </p:spPr>
      </p:pic>
      <p:pic>
        <p:nvPicPr>
          <p:cNvPr id="7169" name="Picture 1" descr="C:\Users\Acer\Desktop\380x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3619500" cy="2038350"/>
          </a:xfrm>
          <a:prstGeom prst="rect">
            <a:avLst/>
          </a:prstGeom>
          <a:noFill/>
        </p:spPr>
      </p:pic>
      <p:pic>
        <p:nvPicPr>
          <p:cNvPr id="7170" name="Picture 2" descr="C:\Users\Acer\Desktop\09211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103538" cy="2567620"/>
          </a:xfrm>
          <a:prstGeom prst="rect">
            <a:avLst/>
          </a:prstGeom>
          <a:noFill/>
        </p:spPr>
      </p:pic>
      <p:pic>
        <p:nvPicPr>
          <p:cNvPr id="7171" name="Picture 3" descr="C:\Users\Acer\Desktop\20121228_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64704"/>
            <a:ext cx="3942184" cy="244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557606-big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31" y="0"/>
            <a:ext cx="921723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Comic Sans MS" pitchFamily="66" charset="0"/>
              </a:rPr>
              <a:t>Космос – это интересно!</a:t>
            </a:r>
            <a:endParaRPr lang="ru-RU" sz="7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557606-big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31" y="0"/>
            <a:ext cx="9217232" cy="6858000"/>
          </a:xfrm>
          <a:prstGeom prst="rect">
            <a:avLst/>
          </a:prstGeom>
          <a:noFill/>
        </p:spPr>
      </p:pic>
      <p:pic>
        <p:nvPicPr>
          <p:cNvPr id="4098" name="Picture 2" descr="C:\Users\Acer\Desktop\cosmos_dog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76351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Полёт Белки и Стрелки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348880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Белка и Стрелка — беспородные собаки, запущенные в космос на советском корабле «Спутник-5», прототипе космического корабля «Восток», и находившиеся там с 19 по 20 августа 1960 года.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_90011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7" y="-18002"/>
            <a:ext cx="9279367" cy="6959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4249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12 апреля – День космонавтики</a:t>
            </a:r>
          </a:p>
          <a:p>
            <a:r>
              <a:rPr lang="ru-RU" altLang="ru-RU" sz="4400" b="1" dirty="0" smtClean="0">
                <a:solidFill>
                  <a:srgbClr val="002060"/>
                </a:solidFill>
                <a:latin typeface="Baskerville Old Face" pitchFamily="18" charset="0"/>
              </a:rPr>
              <a:t>12 апреля 1961 год – </a:t>
            </a:r>
          </a:p>
          <a:p>
            <a:r>
              <a:rPr lang="ru-RU" altLang="ru-RU" sz="4400" b="1" dirty="0" smtClean="0">
                <a:solidFill>
                  <a:srgbClr val="002060"/>
                </a:solidFill>
                <a:latin typeface="Baskerville Old Face" pitchFamily="18" charset="0"/>
              </a:rPr>
              <a:t>в этот день впервые в космосе побывал человек -  </a:t>
            </a:r>
          </a:p>
          <a:p>
            <a:r>
              <a:rPr lang="ru-RU" altLang="ru-RU" sz="4800" b="1" dirty="0" smtClean="0">
                <a:solidFill>
                  <a:srgbClr val="C00000"/>
                </a:solidFill>
                <a:latin typeface="Baskerville Old Face" pitchFamily="18" charset="0"/>
              </a:rPr>
              <a:t>Юрий Алексеевич Гагарин</a:t>
            </a:r>
            <a:r>
              <a:rPr lang="ru-RU" altLang="ru-RU" sz="4000" b="1" dirty="0" smtClean="0">
                <a:solidFill>
                  <a:srgbClr val="C00000"/>
                </a:solidFill>
                <a:latin typeface="Baskerville Old Face" pitchFamily="18" charset="0"/>
              </a:rPr>
              <a:t> </a:t>
            </a:r>
          </a:p>
          <a:p>
            <a:pPr algn="ctr"/>
            <a:endParaRPr lang="ru-RU" sz="4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pic>
        <p:nvPicPr>
          <p:cNvPr id="2051" name="Picture 3" descr="C:\Users\Acer\Desktop\11350-nar-gagarin-kom-till-sver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22976"/>
            <a:ext cx="4968552" cy="383502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-3295437"/>
            <a:ext cx="8201513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12 апреля 1961 года </a:t>
            </a:r>
            <a:r>
              <a:rPr lang="ru-RU" sz="2800" dirty="0" smtClean="0">
                <a:latin typeface="Comic Sans MS" pitchFamily="66" charset="0"/>
              </a:rPr>
              <a:t>на Земную орбиту впервые был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omic Sans MS" pitchFamily="66" charset="0"/>
              </a:rPr>
              <a:t>выведен корабль «Восток», на котором находился человек.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omic Sans MS" pitchFamily="66" charset="0"/>
              </a:rPr>
              <a:t> Космическим первопроходцем в истории человечества, стал ни кто иной, как Юрий Гагарин. Его дублером был назначен Герман Титов.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671887" cy="51117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Юрий Алексеевич </a:t>
            </a:r>
            <a:r>
              <a:rPr lang="ru-RU" sz="3600" dirty="0" smtClean="0">
                <a:latin typeface="Comic Sans MS" pitchFamily="66" charset="0"/>
              </a:rPr>
              <a:t>успешно справился с поставленной задачей. За 1 час и 48 минут он облетел всю Землю, и успешно закончил полет приземлением в деревне </a:t>
            </a:r>
            <a:r>
              <a:rPr lang="ru-RU" sz="3600" dirty="0" err="1" smtClean="0">
                <a:latin typeface="Comic Sans MS" pitchFamily="66" charset="0"/>
              </a:rPr>
              <a:t>Смеловки</a:t>
            </a:r>
            <a:r>
              <a:rPr lang="ru-RU" sz="3600" dirty="0" smtClean="0">
                <a:latin typeface="Comic Sans MS" pitchFamily="66" charset="0"/>
              </a:rPr>
              <a:t>, что в Саратовской области.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Герман Степанович Титов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С 1960 года по 1970 год</a:t>
            </a:r>
            <a:r>
              <a:rPr lang="ru-RU" sz="2800" dirty="0" smtClean="0">
                <a:latin typeface="Comic Sans MS" pitchFamily="66" charset="0"/>
              </a:rPr>
              <a:t> находился в отряде космонавтов. Был дублером у первого космонавта планеты Земля Юрия Гагарина.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6-7 августа 1961 года Герман Титов совершил полет на космическом корабле "Восток-2", став космонавтом № 2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pic>
        <p:nvPicPr>
          <p:cNvPr id="26627" name="Picture 3" descr="C:\Users\Acer\Desktop\6bd8d3f43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570930" cy="472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174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6" y="0"/>
            <a:ext cx="9183356" cy="688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932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Герман Степанович Титов </a:t>
            </a:r>
            <a:r>
              <a:rPr lang="ru-RU" sz="2800" dirty="0" smtClean="0">
                <a:latin typeface="Comic Sans MS" pitchFamily="66" charset="0"/>
              </a:rPr>
              <a:t>Продолжительность полета составила одни сутки один час. Космический корабль совершил 17 оборотов вокруг Земли, пролетев более 700 тысяч километров. Это был первый в мире космический полет длительностью более суток.</a:t>
            </a:r>
          </a:p>
        </p:txBody>
      </p:sp>
      <p:pic>
        <p:nvPicPr>
          <p:cNvPr id="27650" name="Picture 2" descr="C:\Users\Acer\Desktop\titovgerman_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3337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679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время обучения Валентина проходила специальные тренировки на устойчивость организма. Её полет длился почти трое суток. В день своего 1-го полёта в космос Валентина Терешкова сказала родным, что едет на соревнования парашютистов.</dc:title>
  <dc:creator>Acer</dc:creator>
  <cp:lastModifiedBy>Кабинет 18</cp:lastModifiedBy>
  <cp:revision>29</cp:revision>
  <dcterms:created xsi:type="dcterms:W3CDTF">2016-04-11T09:46:43Z</dcterms:created>
  <dcterms:modified xsi:type="dcterms:W3CDTF">2016-05-06T01:26:51Z</dcterms:modified>
</cp:coreProperties>
</file>