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35" r:id="rId2"/>
    <p:sldId id="307" r:id="rId3"/>
    <p:sldId id="333" r:id="rId4"/>
    <p:sldId id="319" r:id="rId5"/>
    <p:sldId id="308" r:id="rId6"/>
    <p:sldId id="309" r:id="rId7"/>
    <p:sldId id="323" r:id="rId8"/>
    <p:sldId id="324" r:id="rId9"/>
    <p:sldId id="329" r:id="rId10"/>
    <p:sldId id="326" r:id="rId11"/>
    <p:sldId id="320" r:id="rId12"/>
    <p:sldId id="310" r:id="rId13"/>
    <p:sldId id="311" r:id="rId14"/>
    <p:sldId id="318" r:id="rId15"/>
    <p:sldId id="332" r:id="rId16"/>
    <p:sldId id="312" r:id="rId17"/>
    <p:sldId id="313" r:id="rId18"/>
    <p:sldId id="314" r:id="rId19"/>
    <p:sldId id="334" r:id="rId20"/>
    <p:sldId id="315" r:id="rId21"/>
    <p:sldId id="316" r:id="rId22"/>
    <p:sldId id="317" r:id="rId23"/>
    <p:sldId id="330" r:id="rId24"/>
    <p:sldId id="328" r:id="rId25"/>
    <p:sldId id="336" r:id="rId26"/>
    <p:sldId id="32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76331" autoAdjust="0"/>
  </p:normalViewPr>
  <p:slideViewPr>
    <p:cSldViewPr>
      <p:cViewPr varScale="1">
        <p:scale>
          <a:sx n="104" d="100"/>
          <a:sy n="104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61B9F-4C9A-4C25-87B1-5A22F73C7693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15963-5676-4A85-BE4D-DA0DD7B11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4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15963-5676-4A85-BE4D-DA0DD7B1112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15963-5676-4A85-BE4D-DA0DD7B1112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15963-5676-4A85-BE4D-DA0DD7B1112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0E09-376A-4A1D-AA79-50B7C07A91C7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060E09-376A-4A1D-AA79-50B7C07A91C7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7767CC-308F-4DE9-964E-F81993E654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Классная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/>
          </a:p>
          <a:p>
            <a:pPr algn="ctr">
              <a:buNone/>
            </a:pP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/>
              <a:t>ТЕМА УРОКА:</a:t>
            </a:r>
          </a:p>
          <a:p>
            <a:pPr algn="ctr">
              <a:buNone/>
            </a:pPr>
            <a:r>
              <a:rPr lang="ru-RU" sz="7200" b="1" dirty="0" smtClean="0"/>
              <a:t>«ПЛОЩАДЬ.»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28726"/>
          </a:xfrm>
        </p:spPr>
        <p:txBody>
          <a:bodyPr/>
          <a:lstStyle/>
          <a:p>
            <a:r>
              <a:rPr lang="ru-RU" dirty="0" smtClean="0"/>
              <a:t>                            частный дом.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54162"/>
            <a:ext cx="78486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1\Desktop\загородный 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7215237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Площади стран мира.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u="sng" dirty="0" smtClean="0"/>
              <a:t>Самые большие страны:</a:t>
            </a:r>
          </a:p>
          <a:p>
            <a:pPr>
              <a:buNone/>
            </a:pPr>
            <a:r>
              <a:rPr lang="ru-RU" b="1" i="1" dirty="0" smtClean="0"/>
              <a:t>Россия-1.707.5 00 кв.км</a:t>
            </a:r>
          </a:p>
          <a:p>
            <a:pPr>
              <a:buNone/>
            </a:pPr>
            <a:r>
              <a:rPr lang="ru-RU" b="1" dirty="0" smtClean="0"/>
              <a:t>Китай-  9.598.000  кв.км</a:t>
            </a:r>
          </a:p>
          <a:p>
            <a:pPr>
              <a:buNone/>
            </a:pPr>
            <a:r>
              <a:rPr lang="ru-RU" b="1" dirty="0" smtClean="0"/>
              <a:t>США-     9.519.000 кв.км</a:t>
            </a:r>
          </a:p>
          <a:p>
            <a:r>
              <a:rPr lang="ru-RU" b="1" i="1" u="sng" dirty="0" smtClean="0"/>
              <a:t>Самые маленькие страны</a:t>
            </a:r>
            <a:r>
              <a:rPr lang="ru-RU" b="1" i="1" dirty="0" smtClean="0"/>
              <a:t>:</a:t>
            </a:r>
          </a:p>
          <a:p>
            <a:pPr>
              <a:buNone/>
            </a:pPr>
            <a:r>
              <a:rPr lang="ru-RU" b="1" i="1" dirty="0" smtClean="0"/>
              <a:t>Мальдивы-298 кв.км</a:t>
            </a:r>
          </a:p>
          <a:p>
            <a:pPr>
              <a:buNone/>
            </a:pPr>
            <a:r>
              <a:rPr lang="ru-RU" b="1" i="1" dirty="0" smtClean="0"/>
              <a:t>Мальта-316 кв.км</a:t>
            </a:r>
          </a:p>
          <a:p>
            <a:pPr>
              <a:buNone/>
            </a:pPr>
            <a:r>
              <a:rPr lang="ru-RU" b="1" i="1" dirty="0" smtClean="0"/>
              <a:t>Сингапур-707 кв.км</a:t>
            </a:r>
          </a:p>
          <a:p>
            <a:endParaRPr lang="ru-RU" b="1" i="1" dirty="0"/>
          </a:p>
        </p:txBody>
      </p:sp>
      <p:pic>
        <p:nvPicPr>
          <p:cNvPr id="7170" name="Picture 2" descr="C:\Users\1\Desktop\карта стр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00174"/>
            <a:ext cx="328614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Все ли </a:t>
            </a:r>
            <a:r>
              <a:rPr lang="ru-RU" b="1" dirty="0" err="1" smtClean="0"/>
              <a:t>ЧиСЛА</a:t>
            </a:r>
            <a:r>
              <a:rPr lang="ru-RU" b="1" dirty="0" smtClean="0"/>
              <a:t>  </a:t>
            </a:r>
            <a:r>
              <a:rPr lang="ru-RU" b="1" dirty="0" err="1" smtClean="0"/>
              <a:t>ПОЛУЧЕНы</a:t>
            </a:r>
            <a:r>
              <a:rPr lang="ru-RU" b="1" dirty="0" smtClean="0"/>
              <a:t>  ПРИ ИЗМЕРЕНИИ ПЛОЩАДИ?  Назовите лишние </a:t>
            </a:r>
            <a:r>
              <a:rPr lang="ru-RU" dirty="0" smtClean="0"/>
              <a:t>числа.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800 кв. м                         4га</a:t>
            </a:r>
          </a:p>
          <a:p>
            <a:r>
              <a:rPr lang="ru-RU" b="1" dirty="0" smtClean="0"/>
              <a:t>7га                                    750 кв. км</a:t>
            </a:r>
          </a:p>
          <a:p>
            <a:r>
              <a:rPr lang="ru-RU" b="1" dirty="0" smtClean="0"/>
              <a:t>40.000 кв. м                    25кг</a:t>
            </a:r>
          </a:p>
          <a:p>
            <a:r>
              <a:rPr lang="ru-RU" b="1" dirty="0" smtClean="0"/>
              <a:t>12см                                 5 кв.км</a:t>
            </a:r>
          </a:p>
          <a:p>
            <a:r>
              <a:rPr lang="ru-RU" b="1" dirty="0" smtClean="0"/>
              <a:t>5.000.000 кв.м               8 соток</a:t>
            </a:r>
          </a:p>
          <a:p>
            <a:r>
              <a:rPr lang="ru-RU" b="1" dirty="0" smtClean="0"/>
              <a:t>48 кв.дм                           700а</a:t>
            </a:r>
          </a:p>
          <a:p>
            <a:r>
              <a:rPr lang="ru-RU" b="1" dirty="0" smtClean="0"/>
              <a:t>300 кв.см                         36кв.мм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Найдите равные числа. Докажите. Запишите.                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 сравнить площади </a:t>
            </a:r>
            <a:br>
              <a:rPr lang="ru-RU" b="1" dirty="0" smtClean="0"/>
            </a:br>
            <a:r>
              <a:rPr lang="ru-RU" b="1" dirty="0" smtClean="0"/>
              <a:t>геометрических фигур?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u="sng" dirty="0" smtClean="0"/>
              <a:t>1 способ</a:t>
            </a:r>
            <a:r>
              <a:rPr lang="ru-RU" b="1" dirty="0" smtClean="0"/>
              <a:t>: наложить фигуры друг на друга.</a:t>
            </a:r>
          </a:p>
          <a:p>
            <a:r>
              <a:rPr lang="ru-RU" b="1" u="sng" dirty="0" smtClean="0"/>
              <a:t>2 способ</a:t>
            </a:r>
            <a:r>
              <a:rPr lang="ru-RU" b="1" dirty="0" smtClean="0"/>
              <a:t>: вычислить площадь каждой фигуры по формуле и сравнить полученные числа.</a:t>
            </a:r>
          </a:p>
          <a:p>
            <a:endParaRPr lang="ru-RU" dirty="0" smtClean="0"/>
          </a:p>
          <a:p>
            <a:r>
              <a:rPr lang="ru-RU" b="1" i="1" dirty="0" smtClean="0"/>
              <a:t>Площади каких фигур можно сравнить </a:t>
            </a:r>
          </a:p>
          <a:p>
            <a:pPr>
              <a:buNone/>
            </a:pPr>
            <a:r>
              <a:rPr lang="ru-RU" b="1" i="1" u="sng" dirty="0" smtClean="0"/>
              <a:t>1 способом</a:t>
            </a:r>
            <a:r>
              <a:rPr lang="ru-RU" b="1" i="1" dirty="0" smtClean="0"/>
              <a:t>, а каких </a:t>
            </a:r>
            <a:r>
              <a:rPr lang="ru-RU" b="1" i="1" u="sng" dirty="0" smtClean="0"/>
              <a:t>2 способом</a:t>
            </a:r>
            <a:r>
              <a:rPr lang="ru-RU" b="1" i="1" dirty="0" smtClean="0"/>
              <a:t>? </a:t>
            </a:r>
          </a:p>
          <a:p>
            <a:pPr>
              <a:buNone/>
            </a:pPr>
            <a:r>
              <a:rPr lang="ru-RU" b="1" i="1" dirty="0" smtClean="0"/>
              <a:t>Объясните. Докажите.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ФОРМУЛЫ НАХОЖДЕНИЯ ПЛОЩАДИ ФИГУР.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Площадь </a:t>
            </a:r>
            <a:r>
              <a:rPr lang="ru-RU" b="1" dirty="0" err="1" smtClean="0"/>
              <a:t>квадрата</a:t>
            </a:r>
            <a:r>
              <a:rPr lang="ru-RU" dirty="0" err="1" smtClean="0"/>
              <a:t>=</a:t>
            </a:r>
            <a:r>
              <a:rPr lang="ru-RU" dirty="0" smtClean="0"/>
              <a:t> ширина  </a:t>
            </a:r>
            <a:r>
              <a:rPr lang="ru-RU" dirty="0" err="1" smtClean="0"/>
              <a:t>х</a:t>
            </a:r>
            <a:r>
              <a:rPr lang="ru-RU" dirty="0" smtClean="0"/>
              <a:t>  длина</a:t>
            </a:r>
          </a:p>
          <a:p>
            <a:r>
              <a:rPr lang="ru-RU" b="1" dirty="0" smtClean="0"/>
              <a:t>Площадь </a:t>
            </a:r>
            <a:r>
              <a:rPr lang="ru-RU" b="1" dirty="0" err="1" smtClean="0"/>
              <a:t>прямоугольника</a:t>
            </a:r>
            <a:r>
              <a:rPr lang="ru-RU" dirty="0" err="1" smtClean="0"/>
              <a:t>=</a:t>
            </a:r>
            <a:r>
              <a:rPr lang="ru-RU" dirty="0" smtClean="0"/>
              <a:t> ширина </a:t>
            </a:r>
            <a:r>
              <a:rPr lang="ru-RU" dirty="0" err="1" smtClean="0"/>
              <a:t>х</a:t>
            </a:r>
            <a:r>
              <a:rPr lang="ru-RU" dirty="0" smtClean="0"/>
              <a:t> длина</a:t>
            </a:r>
          </a:p>
          <a:p>
            <a:pPr>
              <a:buNone/>
            </a:pPr>
            <a:r>
              <a:rPr lang="ru-RU" b="1" dirty="0" smtClean="0"/>
              <a:t>    Площадь </a:t>
            </a:r>
            <a:r>
              <a:rPr lang="ru-RU" b="1" dirty="0" err="1" smtClean="0"/>
              <a:t>ромба</a:t>
            </a:r>
            <a:r>
              <a:rPr lang="ru-RU" dirty="0" err="1" smtClean="0"/>
              <a:t>=</a:t>
            </a:r>
            <a:r>
              <a:rPr lang="ru-RU" dirty="0" smtClean="0"/>
              <a:t> основание </a:t>
            </a:r>
            <a:r>
              <a:rPr lang="ru-RU" dirty="0" err="1" smtClean="0"/>
              <a:t>х</a:t>
            </a:r>
            <a:r>
              <a:rPr lang="ru-RU" dirty="0" smtClean="0"/>
              <a:t> высота</a:t>
            </a:r>
          </a:p>
          <a:p>
            <a:r>
              <a:rPr lang="ru-RU" b="1" dirty="0" smtClean="0"/>
              <a:t>Площадь </a:t>
            </a:r>
            <a:r>
              <a:rPr lang="ru-RU" b="1" dirty="0" err="1" smtClean="0"/>
              <a:t>параллелограмма</a:t>
            </a:r>
            <a:r>
              <a:rPr lang="ru-RU" dirty="0" err="1" smtClean="0"/>
              <a:t>=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основание </a:t>
            </a:r>
            <a:r>
              <a:rPr lang="ru-RU" dirty="0" err="1" smtClean="0"/>
              <a:t>х</a:t>
            </a:r>
            <a:r>
              <a:rPr lang="ru-RU" dirty="0" smtClean="0"/>
              <a:t> высота</a:t>
            </a:r>
          </a:p>
          <a:p>
            <a:pPr>
              <a:buNone/>
            </a:pPr>
            <a:r>
              <a:rPr lang="ru-RU" b="1" dirty="0" smtClean="0"/>
              <a:t>   Площадь </a:t>
            </a:r>
            <a:r>
              <a:rPr lang="ru-RU" b="1" dirty="0" err="1" smtClean="0"/>
              <a:t>треугольника</a:t>
            </a:r>
            <a:r>
              <a:rPr lang="ru-RU" dirty="0" err="1" smtClean="0"/>
              <a:t>=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основание </a:t>
            </a:r>
            <a:r>
              <a:rPr lang="ru-RU" dirty="0" err="1" smtClean="0"/>
              <a:t>х</a:t>
            </a:r>
            <a:r>
              <a:rPr lang="ru-RU" dirty="0" smtClean="0"/>
              <a:t> высота :2</a:t>
            </a:r>
          </a:p>
          <a:p>
            <a:pPr>
              <a:buNone/>
            </a:pPr>
            <a:r>
              <a:rPr lang="ru-RU" b="1" smtClean="0"/>
              <a:t>   Площадь </a:t>
            </a:r>
            <a:r>
              <a:rPr lang="ru-RU" b="1" dirty="0" err="1" smtClean="0"/>
              <a:t>круга</a:t>
            </a:r>
            <a:r>
              <a:rPr lang="ru-RU" dirty="0" err="1" smtClean="0"/>
              <a:t>=</a:t>
            </a:r>
            <a:r>
              <a:rPr lang="ru-RU" dirty="0" smtClean="0"/>
              <a:t> 3,14 </a:t>
            </a:r>
            <a:r>
              <a:rPr lang="ru-RU" dirty="0" err="1" smtClean="0"/>
              <a:t>х</a:t>
            </a:r>
            <a:r>
              <a:rPr lang="ru-RU" dirty="0" smtClean="0"/>
              <a:t>  радиус 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радиус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МУЗЫКАЛЬНАЯ ПАУЗА.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Комплектование рабочих   групп</a:t>
            </a:r>
          </a:p>
          <a:p>
            <a:pPr>
              <a:buNone/>
            </a:pPr>
            <a:r>
              <a:rPr lang="ru-RU" b="1" dirty="0" smtClean="0"/>
              <a:t>    для практической работы:</a:t>
            </a:r>
          </a:p>
          <a:p>
            <a:pPr>
              <a:buNone/>
            </a:pPr>
            <a:r>
              <a:rPr lang="ru-RU" b="1" i="1" dirty="0" smtClean="0"/>
              <a:t>1 группа- красные треугольники</a:t>
            </a:r>
          </a:p>
          <a:p>
            <a:pPr>
              <a:buNone/>
            </a:pPr>
            <a:r>
              <a:rPr lang="ru-RU" b="1" i="1" dirty="0" smtClean="0"/>
              <a:t>2 группа- зеленые треугольники</a:t>
            </a:r>
          </a:p>
          <a:p>
            <a:pPr>
              <a:buNone/>
            </a:pPr>
            <a:r>
              <a:rPr lang="ru-RU" b="1" i="1" dirty="0" smtClean="0"/>
              <a:t>3 группа- желтые треугольники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Индивидуальное задание-</a:t>
            </a:r>
          </a:p>
          <a:p>
            <a:pPr>
              <a:buNone/>
            </a:pPr>
            <a:r>
              <a:rPr lang="ru-RU" b="1" i="1" dirty="0" smtClean="0"/>
              <a:t>синий   треугольник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1\Desktop\4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928934"/>
            <a:ext cx="264320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ПРАКТИЧЕСКАЯ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32358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Задание  группе№1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Рассчитать количество </a:t>
            </a:r>
          </a:p>
          <a:p>
            <a:pPr>
              <a:buNone/>
            </a:pPr>
            <a:r>
              <a:rPr lang="ru-RU" b="1" dirty="0" smtClean="0"/>
              <a:t>погонных метров </a:t>
            </a:r>
            <a:r>
              <a:rPr lang="ru-RU" b="1" dirty="0" err="1" smtClean="0"/>
              <a:t>линолиума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для покрытия пола в классе:</a:t>
            </a:r>
          </a:p>
          <a:p>
            <a:pPr>
              <a:buNone/>
            </a:pPr>
            <a:r>
              <a:rPr lang="ru-RU" b="1" dirty="0" smtClean="0"/>
              <a:t>ширина=6м, длина=7м</a:t>
            </a:r>
          </a:p>
          <a:p>
            <a:pPr>
              <a:buNone/>
            </a:pPr>
            <a:r>
              <a:rPr lang="ru-RU" b="1" dirty="0" smtClean="0"/>
              <a:t> Площадь одного метра </a:t>
            </a:r>
          </a:p>
          <a:p>
            <a:pPr>
              <a:buNone/>
            </a:pPr>
            <a:r>
              <a:rPr lang="ru-RU" b="1" dirty="0" err="1" smtClean="0"/>
              <a:t>линолиума</a:t>
            </a:r>
            <a:r>
              <a:rPr lang="ru-RU" b="1" dirty="0" smtClean="0"/>
              <a:t> - 3 кв.м.</a:t>
            </a:r>
            <a:endParaRPr lang="ru-RU" b="1" dirty="0"/>
          </a:p>
        </p:txBody>
      </p:sp>
      <p:pic>
        <p:nvPicPr>
          <p:cNvPr id="1026" name="Picture 2" descr="C:\Users\1\Desktop\8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00174"/>
            <a:ext cx="321471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ПРАКТИЧЕСКАЯ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Задание группе  №2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Рассчитать земельный</a:t>
            </a:r>
          </a:p>
          <a:p>
            <a:pPr>
              <a:buNone/>
            </a:pPr>
            <a:r>
              <a:rPr lang="ru-RU" b="1" dirty="0" smtClean="0"/>
              <a:t>налог за дачный участок.</a:t>
            </a:r>
          </a:p>
          <a:p>
            <a:pPr>
              <a:buNone/>
            </a:pPr>
            <a:r>
              <a:rPr lang="ru-RU" b="1" dirty="0" smtClean="0"/>
              <a:t>Длина участка-30м,</a:t>
            </a:r>
          </a:p>
          <a:p>
            <a:pPr>
              <a:buNone/>
            </a:pPr>
            <a:r>
              <a:rPr lang="ru-RU" b="1" dirty="0" smtClean="0"/>
              <a:t>ширина участка-20м.</a:t>
            </a:r>
          </a:p>
          <a:p>
            <a:pPr>
              <a:buNone/>
            </a:pPr>
            <a:r>
              <a:rPr lang="ru-RU" b="1" dirty="0" smtClean="0"/>
              <a:t>Земельный налог за </a:t>
            </a:r>
          </a:p>
          <a:p>
            <a:pPr>
              <a:buNone/>
            </a:pPr>
            <a:r>
              <a:rPr lang="ru-RU" b="1" dirty="0" smtClean="0"/>
              <a:t>1 сотку-80 рублей.</a:t>
            </a:r>
            <a:endParaRPr lang="ru-RU" b="1" dirty="0"/>
          </a:p>
        </p:txBody>
      </p:sp>
      <p:pic>
        <p:nvPicPr>
          <p:cNvPr id="2050" name="Picture 2" descr="C:\Users\1\Desktop\дачный д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857364"/>
            <a:ext cx="328614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ПРАКТИЧЕСКАЯ 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Задание группе №3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Рассчитать квартплату</a:t>
            </a:r>
          </a:p>
          <a:p>
            <a:pPr>
              <a:buNone/>
            </a:pPr>
            <a:r>
              <a:rPr lang="ru-RU" b="1" dirty="0" smtClean="0"/>
              <a:t>за комнату в общежитии.</a:t>
            </a:r>
          </a:p>
          <a:p>
            <a:pPr>
              <a:buNone/>
            </a:pPr>
            <a:r>
              <a:rPr lang="ru-RU" b="1" dirty="0" smtClean="0"/>
              <a:t>Ширина комнаты-4м,</a:t>
            </a:r>
          </a:p>
          <a:p>
            <a:pPr>
              <a:buNone/>
            </a:pPr>
            <a:r>
              <a:rPr lang="ru-RU" b="1" dirty="0" smtClean="0"/>
              <a:t>длина комнаты-5м.</a:t>
            </a:r>
          </a:p>
          <a:p>
            <a:pPr>
              <a:buNone/>
            </a:pPr>
            <a:r>
              <a:rPr lang="ru-RU" b="1" dirty="0" smtClean="0"/>
              <a:t>Квартплата за 1 кв.м.-</a:t>
            </a:r>
          </a:p>
          <a:p>
            <a:pPr>
              <a:buNone/>
            </a:pPr>
            <a:r>
              <a:rPr lang="ru-RU" b="1" dirty="0" smtClean="0"/>
              <a:t>100 рублей.</a:t>
            </a:r>
          </a:p>
          <a:p>
            <a:endParaRPr lang="ru-RU" dirty="0"/>
          </a:p>
        </p:txBody>
      </p:sp>
      <p:pic>
        <p:nvPicPr>
          <p:cNvPr id="3074" name="Picture 2" descr="C:\Users\1\Desktop\кварти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357298"/>
            <a:ext cx="381003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Результаты  работы  групп.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дачный 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2928958" cy="4214842"/>
          </a:xfrm>
          <a:prstGeom prst="rect">
            <a:avLst/>
          </a:prstGeom>
          <a:noFill/>
        </p:spPr>
      </p:pic>
      <p:pic>
        <p:nvPicPr>
          <p:cNvPr id="1027" name="Picture 3" descr="C:\Users\1\Desktop\5 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85926"/>
            <a:ext cx="1500197" cy="3714775"/>
          </a:xfrm>
          <a:prstGeom prst="rect">
            <a:avLst/>
          </a:prstGeom>
          <a:noFill/>
        </p:spPr>
      </p:pic>
      <p:pic>
        <p:nvPicPr>
          <p:cNvPr id="1028" name="Picture 4" descr="C:\Users\1\Desktop\кварти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643050"/>
            <a:ext cx="323850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ЦЕЛЬ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</a:t>
            </a:r>
            <a:r>
              <a:rPr lang="ru-RU" b="1" u="sng" dirty="0" smtClean="0"/>
              <a:t>Я должен (должна):  </a:t>
            </a:r>
          </a:p>
          <a:p>
            <a:pPr>
              <a:buNone/>
            </a:pPr>
            <a:r>
              <a:rPr lang="ru-RU" b="1" u="sng" dirty="0" smtClean="0"/>
              <a:t>        </a:t>
            </a:r>
          </a:p>
          <a:p>
            <a:r>
              <a:rPr lang="ru-RU" b="1" dirty="0" smtClean="0"/>
              <a:t>вспомнить понятие «площадь»;</a:t>
            </a:r>
          </a:p>
          <a:p>
            <a:r>
              <a:rPr lang="ru-RU" b="1" dirty="0" smtClean="0"/>
              <a:t>вспомнить меры измерения площади;</a:t>
            </a:r>
          </a:p>
          <a:p>
            <a:r>
              <a:rPr lang="ru-RU" b="1" dirty="0" smtClean="0"/>
              <a:t>вспомнить  формулы нахождения площади       геометрических фигур;</a:t>
            </a:r>
          </a:p>
          <a:p>
            <a:r>
              <a:rPr lang="ru-RU" b="1" dirty="0" smtClean="0"/>
              <a:t>применить   знания    на практических примерах.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Проверка выполнения заданий.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ЗАДАНИЕ №1</a:t>
            </a:r>
          </a:p>
          <a:p>
            <a:pPr>
              <a:buNone/>
            </a:pPr>
            <a:r>
              <a:rPr lang="ru-RU" sz="4000" b="1" dirty="0" smtClean="0"/>
              <a:t>Ширина класса=6м</a:t>
            </a:r>
          </a:p>
          <a:p>
            <a:pPr>
              <a:buNone/>
            </a:pPr>
            <a:r>
              <a:rPr lang="ru-RU" sz="4000" b="1" dirty="0" smtClean="0"/>
              <a:t>Длина класса=7м</a:t>
            </a:r>
          </a:p>
          <a:p>
            <a:pPr>
              <a:buNone/>
            </a:pPr>
            <a:r>
              <a:rPr lang="ru-RU" sz="4000" b="1" dirty="0" smtClean="0"/>
              <a:t>1).6м х7м=42 кв.м-площадь класса</a:t>
            </a:r>
          </a:p>
          <a:p>
            <a:pPr>
              <a:buNone/>
            </a:pPr>
            <a:r>
              <a:rPr lang="ru-RU" sz="4000" b="1" dirty="0" smtClean="0"/>
              <a:t>2).42 кв.м : 3 кв.м=14  метров </a:t>
            </a:r>
            <a:r>
              <a:rPr lang="ru-RU" sz="4000" b="1" dirty="0" err="1" smtClean="0"/>
              <a:t>линолиума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 ВЫПОЛНЕНИЯ  ЗАДАНИЙ.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ЗАДАНИЕ №2</a:t>
            </a:r>
          </a:p>
          <a:p>
            <a:endParaRPr lang="ru-RU" dirty="0" smtClean="0"/>
          </a:p>
          <a:p>
            <a:pPr>
              <a:buNone/>
            </a:pPr>
            <a:r>
              <a:rPr lang="ru-RU" sz="4400" b="1" dirty="0" smtClean="0"/>
              <a:t>1). </a:t>
            </a:r>
            <a:r>
              <a:rPr lang="en-US" sz="4400" b="1" dirty="0" smtClean="0"/>
              <a:t>S=</a:t>
            </a:r>
            <a:r>
              <a:rPr lang="ru-RU" sz="4400" b="1" dirty="0" smtClean="0"/>
              <a:t> 20мх30м=600кв.м=</a:t>
            </a:r>
          </a:p>
          <a:p>
            <a:pPr>
              <a:buNone/>
            </a:pPr>
            <a:r>
              <a:rPr lang="ru-RU" sz="4400" b="1" dirty="0" smtClean="0"/>
              <a:t>6 соток- площадь  дачи</a:t>
            </a:r>
          </a:p>
          <a:p>
            <a:pPr>
              <a:buNone/>
            </a:pPr>
            <a:r>
              <a:rPr lang="ru-RU" sz="4400" b="1" dirty="0" smtClean="0"/>
              <a:t>2). 80рх6=480р –земельный</a:t>
            </a:r>
            <a:r>
              <a:rPr lang="ru-RU" sz="4400" dirty="0" smtClean="0"/>
              <a:t> </a:t>
            </a:r>
            <a:r>
              <a:rPr lang="ru-RU" sz="4400" b="1" dirty="0" smtClean="0"/>
              <a:t>налог за дачный участок.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 ВЫПОЛНЕНИЯ  ЗАДАНИЙ.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686800" cy="452596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ЗАДАНИЕ №3</a:t>
            </a:r>
            <a:endParaRPr lang="en-US" sz="4400" b="1" dirty="0" smtClean="0"/>
          </a:p>
          <a:p>
            <a:pPr>
              <a:buNone/>
            </a:pPr>
            <a:r>
              <a:rPr lang="ru-RU" sz="4400" b="1" dirty="0" smtClean="0"/>
              <a:t>1).</a:t>
            </a:r>
            <a:r>
              <a:rPr lang="en-US" sz="4400" b="1" dirty="0" smtClean="0"/>
              <a:t>S=</a:t>
            </a:r>
            <a:r>
              <a:rPr lang="ru-RU" sz="4400" b="1" dirty="0" smtClean="0"/>
              <a:t>5мх4м=20 кв.м-</a:t>
            </a:r>
          </a:p>
          <a:p>
            <a:pPr>
              <a:buNone/>
            </a:pPr>
            <a:r>
              <a:rPr lang="ru-RU" sz="4400" b="1" dirty="0" smtClean="0"/>
              <a:t>площадь  комнаты.</a:t>
            </a:r>
          </a:p>
          <a:p>
            <a:pPr>
              <a:buNone/>
            </a:pPr>
            <a:r>
              <a:rPr lang="ru-RU" sz="4400" b="1" dirty="0" smtClean="0"/>
              <a:t>2).100рх20=2000р- квартплата</a:t>
            </a:r>
          </a:p>
          <a:p>
            <a:pPr>
              <a:buNone/>
            </a:pPr>
            <a:r>
              <a:rPr lang="ru-RU" sz="4400" b="1" dirty="0" smtClean="0"/>
              <a:t> за комнату.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   Справились  с заданием!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УРА!  У НАС ВСЕ ПОЛУЧИЛОСЬ!</a:t>
            </a:r>
            <a:endParaRPr lang="ru-RU" b="1" dirty="0"/>
          </a:p>
        </p:txBody>
      </p:sp>
      <p:pic>
        <p:nvPicPr>
          <p:cNvPr id="1027" name="Picture 3" descr="C:\Users\1\Desktop\школа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7358114" cy="3979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Домашнее     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/>
              <a:t>Рассчитать количество</a:t>
            </a:r>
          </a:p>
          <a:p>
            <a:pPr>
              <a:buNone/>
            </a:pPr>
            <a:r>
              <a:rPr lang="ru-RU" sz="4000" b="1" dirty="0" smtClean="0"/>
              <a:t> напольного покрытия</a:t>
            </a:r>
          </a:p>
          <a:p>
            <a:pPr>
              <a:buNone/>
            </a:pPr>
            <a:r>
              <a:rPr lang="ru-RU" sz="4000" b="1" dirty="0" smtClean="0"/>
              <a:t> для твоей комнаты.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 descr="C:\Users\1\Desktop\9  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643050"/>
            <a:ext cx="314326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АЛГОРИТМ  (ПОРЯДОК) выполнения </a:t>
            </a:r>
            <a:r>
              <a:rPr lang="ru-RU" b="1" dirty="0" err="1" smtClean="0"/>
              <a:t>д</a:t>
            </a:r>
            <a:r>
              <a:rPr lang="ru-RU" b="1" dirty="0" smtClean="0"/>
              <a:t>/</a:t>
            </a:r>
            <a:r>
              <a:rPr lang="ru-RU" b="1" dirty="0" err="1" smtClean="0"/>
              <a:t>з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1.Измерить ширину</a:t>
            </a:r>
          </a:p>
          <a:p>
            <a:pPr>
              <a:buNone/>
            </a:pPr>
            <a:r>
              <a:rPr lang="ru-RU" b="1" dirty="0" smtClean="0"/>
              <a:t>       и длину комнаты.</a:t>
            </a:r>
          </a:p>
          <a:p>
            <a:r>
              <a:rPr lang="ru-RU" b="1" dirty="0" smtClean="0"/>
              <a:t>2.Вычислить площадь</a:t>
            </a:r>
          </a:p>
          <a:p>
            <a:pPr>
              <a:buNone/>
            </a:pPr>
            <a:r>
              <a:rPr lang="ru-RU" b="1" dirty="0" smtClean="0"/>
              <a:t>       комнаты.</a:t>
            </a:r>
          </a:p>
          <a:p>
            <a:r>
              <a:rPr lang="ru-RU" b="1" dirty="0" smtClean="0"/>
              <a:t>3.Выбрать напольное покрытие</a:t>
            </a:r>
          </a:p>
          <a:p>
            <a:pPr>
              <a:buNone/>
            </a:pPr>
            <a:r>
              <a:rPr lang="ru-RU" b="1" dirty="0" smtClean="0"/>
              <a:t>   (</a:t>
            </a:r>
            <a:r>
              <a:rPr lang="ru-RU" b="1" dirty="0" err="1" smtClean="0"/>
              <a:t>линолиум</a:t>
            </a:r>
            <a:r>
              <a:rPr lang="ru-RU" b="1" dirty="0" smtClean="0"/>
              <a:t>, </a:t>
            </a:r>
            <a:r>
              <a:rPr lang="ru-RU" b="1" dirty="0" err="1" smtClean="0"/>
              <a:t>ковролин</a:t>
            </a:r>
            <a:r>
              <a:rPr lang="ru-RU" b="1" dirty="0" smtClean="0"/>
              <a:t>, </a:t>
            </a:r>
            <a:r>
              <a:rPr lang="ru-RU" b="1" dirty="0" err="1" smtClean="0"/>
              <a:t>ламинат</a:t>
            </a:r>
            <a:r>
              <a:rPr lang="ru-RU" b="1" dirty="0" smtClean="0"/>
              <a:t> и т.д.)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1\Desktop\1309890968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357298"/>
            <a:ext cx="373858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b="1" dirty="0" smtClean="0"/>
              <a:t>ИТОГ УРОКА.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Что  вспоминали?</a:t>
            </a:r>
          </a:p>
          <a:p>
            <a:r>
              <a:rPr lang="ru-RU" sz="4000" b="1" dirty="0" smtClean="0"/>
              <a:t>Что нового узнали?</a:t>
            </a:r>
          </a:p>
          <a:p>
            <a:r>
              <a:rPr lang="ru-RU" sz="4000" b="1" dirty="0" smtClean="0"/>
              <a:t>Чему научились?</a:t>
            </a:r>
          </a:p>
          <a:p>
            <a:r>
              <a:rPr lang="ru-RU" sz="4000" b="1" dirty="0" smtClean="0"/>
              <a:t>Как работали?</a:t>
            </a:r>
          </a:p>
          <a:p>
            <a:r>
              <a:rPr lang="ru-RU" sz="4000" b="1" dirty="0" smtClean="0"/>
              <a:t>Что понравилось и запомнилось?</a:t>
            </a:r>
          </a:p>
          <a:p>
            <a:r>
              <a:rPr lang="ru-RU" sz="4000" b="1" dirty="0" smtClean="0"/>
              <a:t>Оцените друг друга.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ЧТО ТАКОЕ ПЛОЩАДЬ?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1\Desktop\карта Росс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85926"/>
            <a:ext cx="4714908" cy="2000264"/>
          </a:xfrm>
          <a:prstGeom prst="rect">
            <a:avLst/>
          </a:prstGeom>
          <a:noFill/>
        </p:spPr>
      </p:pic>
      <p:pic>
        <p:nvPicPr>
          <p:cNvPr id="5" name="Picture 2" descr="C:\Users\1\Desktop\комна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000505"/>
            <a:ext cx="5072066" cy="1928825"/>
          </a:xfrm>
          <a:prstGeom prst="rect">
            <a:avLst/>
          </a:prstGeom>
          <a:noFill/>
        </p:spPr>
      </p:pic>
      <p:pic>
        <p:nvPicPr>
          <p:cNvPr id="1026" name="Picture 2" descr="C:\Users\1\Desktop\дач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714488"/>
            <a:ext cx="3143272" cy="4286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Зачем мы изучаем данную тему?</a:t>
            </a:r>
            <a:br>
              <a:rPr lang="ru-RU" dirty="0" smtClean="0"/>
            </a:br>
            <a:r>
              <a:rPr lang="ru-RU" dirty="0" smtClean="0"/>
              <a:t>ГДЕ ПРИМЕНЯЕМ ЗНАНИЯ ПО ДАННОЙ ТЕМЕ?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1\Desktop\гряд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928802"/>
            <a:ext cx="2309828" cy="4000528"/>
          </a:xfrm>
          <a:prstGeom prst="rect">
            <a:avLst/>
          </a:prstGeom>
          <a:noFill/>
        </p:spPr>
      </p:pic>
      <p:pic>
        <p:nvPicPr>
          <p:cNvPr id="4" name="Picture 2" descr="C:\Users\1\Desktop\пол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785926"/>
            <a:ext cx="2357454" cy="4000528"/>
          </a:xfrm>
          <a:prstGeom prst="rect">
            <a:avLst/>
          </a:prstGeom>
          <a:noFill/>
        </p:spPr>
      </p:pic>
      <p:pic>
        <p:nvPicPr>
          <p:cNvPr id="1026" name="Picture 2" descr="C:\Users\1\Desktop\д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14489"/>
            <a:ext cx="2833667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какими словами связано слово площадь?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Площадь страны (урок географии)</a:t>
            </a:r>
          </a:p>
          <a:p>
            <a:r>
              <a:rPr lang="ru-RU" b="1" dirty="0" smtClean="0"/>
              <a:t>Площадь квартиры (квартплата)</a:t>
            </a:r>
          </a:p>
          <a:p>
            <a:r>
              <a:rPr lang="ru-RU" b="1" dirty="0" smtClean="0"/>
              <a:t>Площадь поля (</a:t>
            </a:r>
            <a:r>
              <a:rPr lang="ru-RU" b="1" dirty="0" err="1" smtClean="0"/>
              <a:t>фермер-земельный</a:t>
            </a:r>
            <a:r>
              <a:rPr lang="ru-RU" b="1" dirty="0" smtClean="0"/>
              <a:t> налог)</a:t>
            </a:r>
          </a:p>
          <a:p>
            <a:r>
              <a:rPr lang="ru-RU" b="1" dirty="0" smtClean="0"/>
              <a:t>Площадь дачного участка (труд дачника)</a:t>
            </a:r>
          </a:p>
          <a:p>
            <a:r>
              <a:rPr lang="ru-RU" b="1" dirty="0" smtClean="0"/>
              <a:t>Площадь школы (количество учеников)</a:t>
            </a:r>
          </a:p>
          <a:p>
            <a:r>
              <a:rPr lang="ru-RU" b="1" dirty="0" smtClean="0"/>
              <a:t>Площадь класса (ремонт)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МЕРЫ ПЛОЩАДИ: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1 кв.см=100кв.мм</a:t>
            </a:r>
          </a:p>
          <a:p>
            <a:r>
              <a:rPr lang="ru-RU" b="1" dirty="0" smtClean="0"/>
              <a:t>1 кв.дм=100 кв.см=10.000кв.мм</a:t>
            </a:r>
          </a:p>
          <a:p>
            <a:r>
              <a:rPr lang="ru-RU" b="1" dirty="0" smtClean="0"/>
              <a:t>1 кв.м=100 кв.дм=10.000кв.см</a:t>
            </a:r>
          </a:p>
          <a:p>
            <a:r>
              <a:rPr lang="ru-RU" b="1" dirty="0" smtClean="0"/>
              <a:t>1кв.км=1.000.000кв.м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u="sng" dirty="0" smtClean="0"/>
              <a:t>ЗЕМЕЛЬНЫЕ МЕРЫ ПЛОЩАДИ:</a:t>
            </a:r>
          </a:p>
          <a:p>
            <a:r>
              <a:rPr lang="ru-RU" b="1" dirty="0" smtClean="0"/>
              <a:t>1 гектар 1га=10.000 кв.м</a:t>
            </a:r>
          </a:p>
          <a:p>
            <a:r>
              <a:rPr lang="ru-RU" b="1" dirty="0" smtClean="0"/>
              <a:t>1 ар или 1 сотка  1а=100 кв.м</a:t>
            </a:r>
          </a:p>
          <a:p>
            <a:r>
              <a:rPr lang="ru-RU" b="1" dirty="0" smtClean="0"/>
              <a:t>1га=100а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Поле    </a:t>
            </a:r>
            <a:r>
              <a:rPr lang="ru-RU" dirty="0" err="1" smtClean="0"/>
              <a:t>фермеРА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фер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809625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Дачный     участок.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9" name="Picture 3" descr="C:\Users\1\Desktop\дач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771530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3 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85926"/>
            <a:ext cx="4643502" cy="4143404"/>
          </a:xfrm>
          <a:prstGeom prst="rect">
            <a:avLst/>
          </a:prstGeom>
          <a:noFill/>
        </p:spPr>
      </p:pic>
      <p:pic>
        <p:nvPicPr>
          <p:cNvPr id="2051" name="Picture 3" descr="C:\Users\1\Desktop\5 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300039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1216</TotalTime>
  <Words>589</Words>
  <Application>Microsoft Office PowerPoint</Application>
  <PresentationFormat>Экран (4:3)</PresentationFormat>
  <Paragraphs>153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Классная работа.</vt:lpstr>
      <vt:lpstr>                   ЦЕЛЬ УРОКА.</vt:lpstr>
      <vt:lpstr>              ЧТО ТАКОЕ ПЛОЩАДЬ?</vt:lpstr>
      <vt:lpstr>Зачем мы изучаем данную тему? ГДЕ ПРИМЕНЯЕМ ЗНАНИЯ ПО ДАННОЙ ТЕМЕ?</vt:lpstr>
      <vt:lpstr>С какими словами связано слово площадь?</vt:lpstr>
      <vt:lpstr>МЕРЫ ПЛОЩАДИ:</vt:lpstr>
      <vt:lpstr>                 Поле    фермеРА.</vt:lpstr>
      <vt:lpstr>                Дачный     участок.</vt:lpstr>
      <vt:lpstr>ШКОЛА. </vt:lpstr>
      <vt:lpstr>                            частный дом.</vt:lpstr>
      <vt:lpstr>Площади стран мира.</vt:lpstr>
      <vt:lpstr>Все ли ЧиСЛА  ПОЛУЧЕНы  ПРИ ИЗМЕРЕНИИ ПЛОЩАДИ?  Назовите лишние числа.</vt:lpstr>
      <vt:lpstr>Как сравнить площади  геометрических фигур?</vt:lpstr>
      <vt:lpstr>ФОРМУЛЫ НАХОЖДЕНИЯ ПЛОЩАДИ ФИГУР.</vt:lpstr>
      <vt:lpstr>МУЗЫКАЛЬНАЯ ПАУЗА.</vt:lpstr>
      <vt:lpstr>ПРАКТИЧЕСКАЯ РАБОТА.</vt:lpstr>
      <vt:lpstr>ПРАКТИЧЕСКАЯ РАБОТА.</vt:lpstr>
      <vt:lpstr>        ПРАКТИЧЕСКАЯ  РАБОТА.</vt:lpstr>
      <vt:lpstr>Результаты  работы  групп.</vt:lpstr>
      <vt:lpstr>Проверка выполнения заданий.</vt:lpstr>
      <vt:lpstr>ПРОВЕРКА  ВЫПОЛНЕНИЯ  ЗАДАНИЙ.</vt:lpstr>
      <vt:lpstr>ПРОВЕРКА  ВЫПОЛНЕНИЯ  ЗАДАНИЙ.</vt:lpstr>
      <vt:lpstr>Молодцы!   Справились  с заданием!</vt:lpstr>
      <vt:lpstr>      Домашнее      задание.</vt:lpstr>
      <vt:lpstr>АЛГОРИТМ  (ПОРЯДОК) выполнения д/з.</vt:lpstr>
      <vt:lpstr>                   ИТОГ УРОКА.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ситуации успеха на уроке как один из способов повышения мотивации учения</dc:title>
  <dc:creator>мама</dc:creator>
  <cp:lastModifiedBy>Кабинет Математики</cp:lastModifiedBy>
  <cp:revision>169</cp:revision>
  <dcterms:created xsi:type="dcterms:W3CDTF">2012-10-28T22:44:18Z</dcterms:created>
  <dcterms:modified xsi:type="dcterms:W3CDTF">2013-10-24T22:34:11Z</dcterms:modified>
</cp:coreProperties>
</file>