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636"/>
    <a:srgbClr val="F35F0D"/>
    <a:srgbClr val="A31529"/>
    <a:srgbClr val="005696"/>
    <a:srgbClr val="246E2D"/>
    <a:srgbClr val="890980"/>
    <a:srgbClr val="F11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41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085570-63CF-4E25-8FEE-41C98BC245C6}" type="datetimeFigureOut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9B67C9-1A2C-42D9-85E6-6C5875528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63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7C16-9A56-4F63-B43A-34B56E32DFC8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B2A8-FD5E-4EB4-9D10-4779B699A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3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8DD7-19C6-4E6A-8D83-AFC9EB9C08A6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0199-2AC7-4CFD-AC6A-1CD0A40EB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CEB8-A3DB-4F35-B88B-5C15887A25AC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5FDD-EB6A-442F-89D9-26734343C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6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3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36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4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02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87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05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4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EE64F-E517-42B7-BA4D-0F687B956C90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4224-169F-4F49-A775-D9F3D1044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04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16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7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8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4D01-034F-4657-93F8-EBAD1225EA3B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374B-F9C3-481B-9D4C-4C38EA87E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2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0B58-891D-48C6-A4FC-24DBAB7E5BFF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F431-6A57-4BD1-9001-DFA3340B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7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6EA7-E3E5-468F-BA86-041FC87BECD9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C822-7ECB-4261-9A90-8C6D0446F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B7DA-C8FB-424C-BEF0-7620ABE435AF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D8BF-485C-4BD5-95CF-BBD12E618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3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BE89-84C5-49CA-938C-AE5E8A5D501B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8BD8-34D5-4A16-81F6-1AF406AFE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3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FD36-B849-460F-84EB-4C789D6A493C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2CE1-90C2-4D8A-BE56-FA59C4BD7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2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AA87-C909-4B9E-82F9-E7C3305BEC61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88D2-6566-44E4-B18E-DD999911C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9891A8-64D1-477F-8677-AB263468387D}" type="datetime1">
              <a:rPr lang="ru-RU"/>
              <a:pPr>
                <a:defRPr/>
              </a:pPr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19F182-8C89-4014-B853-F1631673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2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5214938"/>
            <a:ext cx="9144000" cy="13573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0" name="Picture 6" descr="H:\Documents and Settings\Aida\Рабочий стол\канцелярия учёба ученик\sb_ma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214422"/>
            <a:ext cx="3214710" cy="321471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  <p:sp>
        <p:nvSpPr>
          <p:cNvPr id="4" name="Куб 3"/>
          <p:cNvSpPr/>
          <p:nvPr/>
        </p:nvSpPr>
        <p:spPr>
          <a:xfrm rot="655611">
            <a:off x="954604" y="220036"/>
            <a:ext cx="1000132" cy="1000132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6" name="Куб 5"/>
          <p:cNvSpPr/>
          <p:nvPr/>
        </p:nvSpPr>
        <p:spPr>
          <a:xfrm rot="341114">
            <a:off x="6115480" y="195236"/>
            <a:ext cx="1000132" cy="1000132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8" name="Куб 7"/>
          <p:cNvSpPr/>
          <p:nvPr/>
        </p:nvSpPr>
        <p:spPr>
          <a:xfrm rot="21057848">
            <a:off x="1997041" y="251784"/>
            <a:ext cx="1000132" cy="1000132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0" name="Куб 9"/>
          <p:cNvSpPr/>
          <p:nvPr/>
        </p:nvSpPr>
        <p:spPr>
          <a:xfrm rot="197207">
            <a:off x="896729" y="5382343"/>
            <a:ext cx="1000132" cy="1000132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11" name="Куб 10"/>
          <p:cNvSpPr/>
          <p:nvPr/>
        </p:nvSpPr>
        <p:spPr>
          <a:xfrm rot="963488">
            <a:off x="2809921" y="5347034"/>
            <a:ext cx="1000132" cy="100013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Куб 11"/>
          <p:cNvSpPr/>
          <p:nvPr/>
        </p:nvSpPr>
        <p:spPr>
          <a:xfrm rot="235563">
            <a:off x="3877405" y="181224"/>
            <a:ext cx="1000132" cy="100013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14" name="Куб 13"/>
          <p:cNvSpPr/>
          <p:nvPr/>
        </p:nvSpPr>
        <p:spPr>
          <a:xfrm rot="21177302">
            <a:off x="1724266" y="5378617"/>
            <a:ext cx="1000132" cy="1000132"/>
          </a:xfrm>
          <a:prstGeom prst="cube">
            <a:avLst/>
          </a:prstGeom>
          <a:solidFill>
            <a:srgbClr val="00569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</a:p>
        </p:txBody>
      </p:sp>
      <p:sp>
        <p:nvSpPr>
          <p:cNvPr id="15" name="Куб 14"/>
          <p:cNvSpPr/>
          <p:nvPr/>
        </p:nvSpPr>
        <p:spPr>
          <a:xfrm rot="21203102">
            <a:off x="7160097" y="202435"/>
            <a:ext cx="1000132" cy="1000132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16" name="Куб 15"/>
          <p:cNvSpPr/>
          <p:nvPr/>
        </p:nvSpPr>
        <p:spPr>
          <a:xfrm rot="768778">
            <a:off x="4410534" y="4108426"/>
            <a:ext cx="1000132" cy="1000132"/>
          </a:xfrm>
          <a:prstGeom prst="cube">
            <a:avLst/>
          </a:prstGeom>
          <a:solidFill>
            <a:srgbClr val="246E2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Куб 17"/>
          <p:cNvSpPr/>
          <p:nvPr/>
        </p:nvSpPr>
        <p:spPr>
          <a:xfrm rot="771623">
            <a:off x="3207935" y="4108114"/>
            <a:ext cx="1000132" cy="1000132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9" name="Куб 18"/>
          <p:cNvSpPr/>
          <p:nvPr/>
        </p:nvSpPr>
        <p:spPr>
          <a:xfrm rot="479054">
            <a:off x="3708001" y="5354494"/>
            <a:ext cx="1000132" cy="1000132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</a:p>
        </p:txBody>
      </p:sp>
      <p:sp>
        <p:nvSpPr>
          <p:cNvPr id="7" name="Куб 6"/>
          <p:cNvSpPr/>
          <p:nvPr/>
        </p:nvSpPr>
        <p:spPr>
          <a:xfrm rot="538400">
            <a:off x="5009047" y="220036"/>
            <a:ext cx="1000132" cy="1000132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5" name="Куб 4"/>
          <p:cNvSpPr/>
          <p:nvPr/>
        </p:nvSpPr>
        <p:spPr>
          <a:xfrm rot="21393800">
            <a:off x="29078" y="5368280"/>
            <a:ext cx="1000132" cy="1000132"/>
          </a:xfrm>
          <a:prstGeom prst="cube">
            <a:avLst/>
          </a:prstGeom>
          <a:solidFill>
            <a:srgbClr val="C7D63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75" y="6634163"/>
            <a:ext cx="1195388" cy="246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Куб 20"/>
          <p:cNvSpPr/>
          <p:nvPr/>
        </p:nvSpPr>
        <p:spPr>
          <a:xfrm rot="21057848">
            <a:off x="4503070" y="5347035"/>
            <a:ext cx="1000132" cy="1000132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2" name="Куб 21"/>
          <p:cNvSpPr/>
          <p:nvPr/>
        </p:nvSpPr>
        <p:spPr>
          <a:xfrm rot="771623">
            <a:off x="5388406" y="5305764"/>
            <a:ext cx="1000132" cy="1000132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23" name="Куб 22"/>
          <p:cNvSpPr/>
          <p:nvPr/>
        </p:nvSpPr>
        <p:spPr>
          <a:xfrm rot="235563">
            <a:off x="7269361" y="5347035"/>
            <a:ext cx="1000132" cy="100013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5" name="Куб 24"/>
          <p:cNvSpPr/>
          <p:nvPr/>
        </p:nvSpPr>
        <p:spPr>
          <a:xfrm rot="341114">
            <a:off x="6320720" y="5336960"/>
            <a:ext cx="1000132" cy="1000132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26" name="Куб 25"/>
          <p:cNvSpPr/>
          <p:nvPr/>
        </p:nvSpPr>
        <p:spPr>
          <a:xfrm rot="655611">
            <a:off x="8079960" y="5342080"/>
            <a:ext cx="1000132" cy="1000132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</a:t>
            </a:r>
            <a:r>
              <a:rPr lang="ru-RU" sz="4400" b="1" dirty="0" smtClean="0"/>
              <a:t>Безусловное  принятие -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91580" y="1844824"/>
            <a:ext cx="7416824" cy="4144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dirty="0" smtClean="0">
                <a:latin typeface="ShellyAllegroC" pitchFamily="2" charset="0"/>
              </a:rPr>
              <a:t>  </a:t>
            </a:r>
            <a:r>
              <a:rPr lang="ru-RU" sz="4800" b="1" i="1" dirty="0" smtClean="0">
                <a:latin typeface="ShellyAllegroC" pitchFamily="2" charset="0"/>
              </a:rPr>
              <a:t>основа  всей воспитательной             работы с детьми</a:t>
            </a:r>
            <a:r>
              <a:rPr lang="ru-RU" sz="3600" dirty="0" smtClean="0">
                <a:latin typeface="Segoe Script" pitchFamily="34" charset="0"/>
              </a:rPr>
              <a:t>.   </a:t>
            </a:r>
            <a:endParaRPr lang="ru-RU" sz="3200" dirty="0" smtClean="0">
              <a:latin typeface="Segoe Script" pitchFamily="34" charset="0"/>
            </a:endParaRPr>
          </a:p>
        </p:txBody>
      </p:sp>
      <p:pic>
        <p:nvPicPr>
          <p:cNvPr id="16387" name="Picture 3" descr="G:\клипарты\анимации\91003e52d1d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1720" y="3886682"/>
            <a:ext cx="3024335" cy="175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клипарты\анимации\39c50833bca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72206"/>
            <a:ext cx="2520280" cy="342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3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Психологическое  благополучие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44963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ShellyAllegroC" pitchFamily="2" charset="0"/>
              </a:rPr>
              <a:t>Успешность ребенка зависит от психологического климата той среды, где он учится или находится. А климат этот зависит от стиля общения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Ariston" pitchFamily="66" charset="0"/>
              </a:rPr>
              <a:t>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Ariston" pitchFamily="66" charset="0"/>
            </a:endParaRPr>
          </a:p>
        </p:txBody>
      </p:sp>
      <p:pic>
        <p:nvPicPr>
          <p:cNvPr id="17410" name="Picture 2" descr="G:\клипарты\анимации\44615fabe82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92835"/>
            <a:ext cx="2408659" cy="141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5991606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980734"/>
            <a:ext cx="1851918" cy="203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91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Дети с низкой самооценкой обречены на неуспех.</a:t>
            </a:r>
            <a:endParaRPr lang="ru-RU" sz="2800" b="1" dirty="0"/>
          </a:p>
        </p:txBody>
      </p:sp>
      <p:pic>
        <p:nvPicPr>
          <p:cNvPr id="4" name="Picture 2" descr="G:\клипарты\анимации\9ee93fda55b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2881089" cy="295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Положительное отношение к себе -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>
                <a:latin typeface="ShellyAllegroC" pitchFamily="2" charset="0"/>
              </a:rPr>
              <a:t>о</a:t>
            </a:r>
            <a:r>
              <a:rPr lang="ru-RU" sz="4000" b="1" i="1" dirty="0" smtClean="0">
                <a:latin typeface="ShellyAllegroC" pitchFamily="2" charset="0"/>
              </a:rPr>
              <a:t>снова  психологического  выживания, и ребенок постоянно  ищет  или  даже борется  за  него</a:t>
            </a:r>
          </a:p>
        </p:txBody>
      </p:sp>
      <p:pic>
        <p:nvPicPr>
          <p:cNvPr id="18435" name="Picture 3" descr="G:\клипарты\анимации\415c2497c59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60079"/>
            <a:ext cx="2520280" cy="24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84976" cy="1143000"/>
          </a:xfrm>
        </p:spPr>
        <p:txBody>
          <a:bodyPr/>
          <a:lstStyle/>
          <a:p>
            <a:r>
              <a:rPr lang="ru-RU" sz="3600" b="1" dirty="0" smtClean="0"/>
              <a:t>Как можно поддержать самооценку ребенка?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134672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Безусловно принимать.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Активно  слушать  его  переживания.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Считаться  с  его потребностями.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Быть  с   ним  всегда р ядом.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Не вмешиваться  в  его  занятия , с которыми он справляется.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Помогать, когда  он  просит.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Поддерживать  успех.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Доверять  ребенку.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Конструктивно  разрешать  конфликты.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Использовать чаще  приветливые фразы  одобрения  и поощрения.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latin typeface="ShellyAllegroC" pitchFamily="2" charset="0"/>
              </a:rPr>
              <a:t>Не скупиться на ласковые жесты, нежность – это знак принятия и любви, не смотря ни на что.</a:t>
            </a:r>
            <a:endParaRPr lang="ru-RU" sz="3200" dirty="0">
              <a:latin typeface="ShellyAllegroC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9459" name="Picture 3" descr="G:\клипарты\анимации\51695ee12da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3722">
            <a:off x="5753183" y="2865244"/>
            <a:ext cx="2520280" cy="20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9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Условия создания ситуации успеха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Ariston" pitchFamily="66" charset="0"/>
              </a:rPr>
              <a:t>Доброжелательность</a:t>
            </a:r>
          </a:p>
          <a:p>
            <a:r>
              <a:rPr lang="ru-RU" sz="3200" b="1" dirty="0" smtClean="0">
                <a:latin typeface="Ariston" pitchFamily="66" charset="0"/>
              </a:rPr>
              <a:t>Снятие  страха</a:t>
            </a:r>
          </a:p>
          <a:p>
            <a:r>
              <a:rPr lang="ru-RU" sz="3200" b="1" dirty="0" smtClean="0">
                <a:latin typeface="Ariston" pitchFamily="66" charset="0"/>
              </a:rPr>
              <a:t>Скрытая  инструкция</a:t>
            </a:r>
          </a:p>
          <a:p>
            <a:r>
              <a:rPr lang="ru-RU" sz="3200" b="1" dirty="0" smtClean="0">
                <a:latin typeface="Ariston" pitchFamily="66" charset="0"/>
              </a:rPr>
              <a:t>Авансирование</a:t>
            </a:r>
          </a:p>
          <a:p>
            <a:r>
              <a:rPr lang="ru-RU" sz="3200" b="1" dirty="0" smtClean="0">
                <a:latin typeface="Ariston" pitchFamily="66" charset="0"/>
              </a:rPr>
              <a:t>Персональная  исключительность</a:t>
            </a:r>
          </a:p>
          <a:p>
            <a:r>
              <a:rPr lang="ru-RU" sz="3200" b="1" dirty="0" smtClean="0">
                <a:latin typeface="Ariston" pitchFamily="66" charset="0"/>
              </a:rPr>
              <a:t>Педагогическое  внушение</a:t>
            </a:r>
          </a:p>
          <a:p>
            <a:r>
              <a:rPr lang="ru-RU" sz="3200" b="1" dirty="0" smtClean="0">
                <a:latin typeface="Ariston" pitchFamily="66" charset="0"/>
              </a:rPr>
              <a:t>Высокая  оценка  деятельности.</a:t>
            </a:r>
            <a:endParaRPr lang="ru-RU" sz="3200" b="1" dirty="0">
              <a:latin typeface="Ariston" pitchFamily="66" charset="0"/>
            </a:endParaRPr>
          </a:p>
        </p:txBody>
      </p:sp>
      <p:pic>
        <p:nvPicPr>
          <p:cNvPr id="20482" name="Picture 2" descr="G:\клипарты\картинки на школьныю тему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2673383" cy="284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3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Приемы создания ситуации успеха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«Эмоциональное  поглаживание»</a:t>
            </a:r>
          </a:p>
          <a:p>
            <a:r>
              <a:rPr lang="ru-RU" sz="2000" b="1" i="1" dirty="0" smtClean="0">
                <a:latin typeface="ShellyAllegroC" pitchFamily="2" charset="0"/>
              </a:rPr>
              <a:t>прием «Даю шанс»</a:t>
            </a:r>
          </a:p>
          <a:p>
            <a:r>
              <a:rPr lang="ru-RU" sz="2000" b="1" i="1" dirty="0" smtClean="0">
                <a:latin typeface="ShellyAllegroC" pitchFamily="2" charset="0"/>
              </a:rPr>
              <a:t>прием «Следуй  за  нами»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 Эмоциональный всплеск»</a:t>
            </a:r>
          </a:p>
          <a:p>
            <a:r>
              <a:rPr lang="ru-RU" sz="2000" b="1" i="1" dirty="0" smtClean="0">
                <a:latin typeface="ShellyAllegroC" pitchFamily="2" charset="0"/>
              </a:rPr>
              <a:t>прием  «Обмен  ролями»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«Заражение»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«Отсроченной отметки»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</a:t>
            </a:r>
            <a:r>
              <a:rPr lang="ru-RU" sz="2000" b="1" i="1" dirty="0" smtClean="0">
                <a:latin typeface="ShellyAllegroC" pitchFamily="2" charset="0"/>
              </a:rPr>
              <a:t>Эврика</a:t>
            </a:r>
            <a:r>
              <a:rPr lang="ru-RU" sz="2000" b="1" i="1" dirty="0" smtClean="0">
                <a:latin typeface="ShellyAllegroC" pitchFamily="2" charset="0"/>
              </a:rPr>
              <a:t>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«Интеллектуальной инверсии»</a:t>
            </a:r>
          </a:p>
          <a:p>
            <a:r>
              <a:rPr lang="ru-RU" sz="2000" b="1" i="1" dirty="0">
                <a:latin typeface="ShellyAllegroC" pitchFamily="2" charset="0"/>
              </a:rPr>
              <a:t>п</a:t>
            </a:r>
            <a:r>
              <a:rPr lang="ru-RU" sz="2000" b="1" i="1" dirty="0" smtClean="0">
                <a:latin typeface="ShellyAllegroC" pitchFamily="2" charset="0"/>
              </a:rPr>
              <a:t>рием «Умышленная ошибка»</a:t>
            </a:r>
          </a:p>
          <a:p>
            <a:r>
              <a:rPr lang="ru-RU" sz="2000" b="1" i="1" dirty="0" smtClean="0">
                <a:latin typeface="ShellyAllegroC" pitchFamily="2" charset="0"/>
              </a:rPr>
              <a:t>прием «Линия  горизонта»</a:t>
            </a:r>
          </a:p>
          <a:p>
            <a:endParaRPr lang="ru-RU" sz="2000" b="1" dirty="0">
              <a:latin typeface="ShellyAllegroC" pitchFamily="2" charset="0"/>
            </a:endParaRPr>
          </a:p>
        </p:txBody>
      </p:sp>
      <p:pic>
        <p:nvPicPr>
          <p:cNvPr id="21506" name="Picture 2" descr="G:\клипарты\картинки на школьныю тему\teacher_clipart_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92896"/>
            <a:ext cx="2520280" cy="224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22531" name="Picture 3" descr="G:\клипарты\анимации\9a9336ad2c0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2327126" cy="310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чу всё знать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всё знать!</Template>
  <TotalTime>301</TotalTime>
  <Words>245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хочу всё знать!</vt:lpstr>
      <vt:lpstr>10069046</vt:lpstr>
      <vt:lpstr>Презентация PowerPoint</vt:lpstr>
      <vt:lpstr>   Безусловное  принятие -</vt:lpstr>
      <vt:lpstr>Психологическое  благополучие</vt:lpstr>
      <vt:lpstr>Дети с низкой самооценкой обречены на неуспех.</vt:lpstr>
      <vt:lpstr>Положительное отношение к себе - </vt:lpstr>
      <vt:lpstr>Как можно поддержать самооценку ребенка?</vt:lpstr>
      <vt:lpstr>Условия создания ситуации успеха</vt:lpstr>
      <vt:lpstr>Приемы создания ситуации успеха</vt:lpstr>
      <vt:lpstr>Спасибо за внимание!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Анжела</dc:creator>
  <dc:description>http://aida.ucoz.ru</dc:description>
  <cp:lastModifiedBy>Анжелина</cp:lastModifiedBy>
  <cp:revision>3</cp:revision>
  <dcterms:created xsi:type="dcterms:W3CDTF">2012-05-20T08:10:13Z</dcterms:created>
  <dcterms:modified xsi:type="dcterms:W3CDTF">2012-11-01T22:36:23Z</dcterms:modified>
</cp:coreProperties>
</file>