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11" r:id="rId2"/>
    <p:sldId id="313" r:id="rId3"/>
    <p:sldId id="300" r:id="rId4"/>
    <p:sldId id="298" r:id="rId5"/>
    <p:sldId id="318" r:id="rId6"/>
    <p:sldId id="302" r:id="rId7"/>
    <p:sldId id="304" r:id="rId8"/>
    <p:sldId id="303" r:id="rId9"/>
    <p:sldId id="306" r:id="rId10"/>
    <p:sldId id="31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61B9F-4C9A-4C25-87B1-5A22F73C7693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15963-5676-4A85-BE4D-DA0DD7B11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024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15963-5676-4A85-BE4D-DA0DD7B1112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362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0E09-376A-4A1D-AA79-50B7C07A91C7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D7767CC-308F-4DE9-964E-F81993E65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0E09-376A-4A1D-AA79-50B7C07A91C7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767CC-308F-4DE9-964E-F81993E65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0E09-376A-4A1D-AA79-50B7C07A91C7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767CC-308F-4DE9-964E-F81993E65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0E09-376A-4A1D-AA79-50B7C07A91C7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D7767CC-308F-4DE9-964E-F81993E65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0E09-376A-4A1D-AA79-50B7C07A91C7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767CC-308F-4DE9-964E-F81993E654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0E09-376A-4A1D-AA79-50B7C07A91C7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767CC-308F-4DE9-964E-F81993E65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0E09-376A-4A1D-AA79-50B7C07A91C7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D7767CC-308F-4DE9-964E-F81993E654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0E09-376A-4A1D-AA79-50B7C07A91C7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767CC-308F-4DE9-964E-F81993E65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0E09-376A-4A1D-AA79-50B7C07A91C7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767CC-308F-4DE9-964E-F81993E65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0E09-376A-4A1D-AA79-50B7C07A91C7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767CC-308F-4DE9-964E-F81993E65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0E09-376A-4A1D-AA79-50B7C07A91C7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767CC-308F-4DE9-964E-F81993E654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060E09-376A-4A1D-AA79-50B7C07A91C7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D7767CC-308F-4DE9-964E-F81993E654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928670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/>
              <a:t>Создание ситуации успеха на уроке, Как один из  способов повышения мотивации учения </a:t>
            </a:r>
            <a:endParaRPr lang="ru-RU" sz="2000" b="1" i="1" dirty="0"/>
          </a:p>
        </p:txBody>
      </p:sp>
      <p:pic>
        <p:nvPicPr>
          <p:cNvPr id="4" name="Picture 4" descr="F:\SDC13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143380"/>
            <a:ext cx="2304256" cy="2284236"/>
          </a:xfrm>
          <a:prstGeom prst="rect">
            <a:avLst/>
          </a:prstGeom>
          <a:noFill/>
        </p:spPr>
      </p:pic>
      <p:pic>
        <p:nvPicPr>
          <p:cNvPr id="5" name="Picture 2" descr="F:\SDC136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929198"/>
            <a:ext cx="2192911" cy="1785950"/>
          </a:xfrm>
          <a:prstGeom prst="rect">
            <a:avLst/>
          </a:prstGeom>
          <a:noFill/>
        </p:spPr>
      </p:pic>
      <p:pic>
        <p:nvPicPr>
          <p:cNvPr id="6" name="Picture 3" descr="H:\S7301349.JPG"/>
          <p:cNvPicPr>
            <a:picLocks noChangeAspect="1" noChangeArrowheads="1"/>
          </p:cNvPicPr>
          <p:nvPr/>
        </p:nvPicPr>
        <p:blipFill>
          <a:blip r:embed="rId4" cstate="print"/>
          <a:srcRect t="4851" r="5901"/>
          <a:stretch>
            <a:fillRect/>
          </a:stretch>
        </p:blipFill>
        <p:spPr bwMode="auto">
          <a:xfrm>
            <a:off x="6215074" y="1285860"/>
            <a:ext cx="2593072" cy="212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H:\S73013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357298"/>
            <a:ext cx="2286016" cy="215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мама\Desktop\фото Иванина\SDC12118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4286256"/>
            <a:ext cx="250488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E:\шмаковка школа\DSCN04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3071810"/>
            <a:ext cx="1996319" cy="18767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шмаковка школа\DSCN044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1071546"/>
            <a:ext cx="2214578" cy="18897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1401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i="1" dirty="0" smtClean="0"/>
              <a:t>Спасибо за внимание!!!</a:t>
            </a:r>
            <a:endParaRPr lang="ru-RU" sz="5400" i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85926"/>
            <a:ext cx="585791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Внешние признаки возникновения    трудностей восприятия материала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3767134" cy="4525963"/>
          </a:xfrm>
        </p:spPr>
        <p:txBody>
          <a:bodyPr>
            <a:normAutofit fontScale="92500"/>
          </a:bodyPr>
          <a:lstStyle/>
          <a:p>
            <a:r>
              <a:rPr lang="ru-RU" dirty="0"/>
              <a:t>частая смена </a:t>
            </a:r>
            <a:r>
              <a:rPr lang="ru-RU" dirty="0" smtClean="0"/>
              <a:t>позы</a:t>
            </a:r>
            <a:endParaRPr lang="en-US" dirty="0" smtClean="0"/>
          </a:p>
          <a:p>
            <a:r>
              <a:rPr lang="ru-RU" dirty="0" smtClean="0"/>
              <a:t>потягивание</a:t>
            </a:r>
            <a:endParaRPr lang="en-US" dirty="0" smtClean="0"/>
          </a:p>
          <a:p>
            <a:r>
              <a:rPr lang="ru-RU" dirty="0" smtClean="0"/>
              <a:t>слёзы</a:t>
            </a:r>
          </a:p>
          <a:p>
            <a:r>
              <a:rPr lang="ru-RU" dirty="0" smtClean="0"/>
              <a:t>психозы</a:t>
            </a:r>
            <a:endParaRPr lang="en-US" dirty="0" smtClean="0"/>
          </a:p>
          <a:p>
            <a:r>
              <a:rPr lang="ru-RU" dirty="0"/>
              <a:t>остановившийся </a:t>
            </a:r>
            <a:r>
              <a:rPr lang="ru-RU" dirty="0" smtClean="0"/>
              <a:t>взгляд</a:t>
            </a:r>
            <a:endParaRPr lang="en-US" dirty="0" smtClean="0"/>
          </a:p>
          <a:p>
            <a:r>
              <a:rPr lang="ru-RU" dirty="0" smtClean="0"/>
              <a:t>нарушение дисциплины и т.д.</a:t>
            </a:r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pic>
        <p:nvPicPr>
          <p:cNvPr id="11" name="Содержимое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86248" y="1643050"/>
            <a:ext cx="464347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7077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642942"/>
          </a:xfrm>
        </p:spPr>
        <p:txBody>
          <a:bodyPr/>
          <a:lstStyle/>
          <a:p>
            <a:pPr algn="ctr"/>
            <a:r>
              <a:rPr lang="ru-RU" i="1" dirty="0" smtClean="0"/>
              <a:t>Почему ученику  трудно?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695828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Диагноз ребёнка</a:t>
            </a:r>
          </a:p>
          <a:p>
            <a:r>
              <a:rPr lang="ru-RU" dirty="0" smtClean="0"/>
              <a:t>Особенности познавательной деятельности</a:t>
            </a:r>
          </a:p>
          <a:p>
            <a:r>
              <a:rPr lang="ru-RU" dirty="0" smtClean="0"/>
              <a:t>Физиология ребёнка</a:t>
            </a:r>
          </a:p>
          <a:p>
            <a:r>
              <a:rPr lang="ru-RU" dirty="0" smtClean="0"/>
              <a:t>Соматические нарушения</a:t>
            </a:r>
          </a:p>
          <a:p>
            <a:r>
              <a:rPr lang="ru-RU" dirty="0" smtClean="0"/>
              <a:t>Нарушения психических процессов</a:t>
            </a:r>
          </a:p>
          <a:p>
            <a:r>
              <a:rPr lang="ru-RU" dirty="0" smtClean="0"/>
              <a:t>Нарушение  эмоционально волевой сферы</a:t>
            </a:r>
          </a:p>
          <a:p>
            <a:r>
              <a:rPr lang="ru-RU" dirty="0" smtClean="0"/>
              <a:t>Нарушения поведения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8" y="500042"/>
            <a:ext cx="107157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000240"/>
            <a:ext cx="3929090" cy="314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5214950"/>
            <a:ext cx="127159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3624258" cy="486570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Не хочу, потому что мне трудно!</a:t>
            </a:r>
          </a:p>
          <a:p>
            <a:r>
              <a:rPr lang="ru-RU" dirty="0" smtClean="0"/>
              <a:t>У меня не получится!</a:t>
            </a:r>
          </a:p>
          <a:p>
            <a:r>
              <a:rPr lang="ru-RU" dirty="0" smtClean="0"/>
              <a:t>Я не понимаю!</a:t>
            </a:r>
          </a:p>
          <a:p>
            <a:r>
              <a:rPr lang="ru-RU" dirty="0" smtClean="0"/>
              <a:t>Я не знаю как!</a:t>
            </a:r>
          </a:p>
          <a:p>
            <a:r>
              <a:rPr lang="ru-RU" dirty="0" smtClean="0"/>
              <a:t>Я не смогу!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142984"/>
            <a:ext cx="485778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686800" cy="1571636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/>
              <a:t>Педагогический арсенал для создания ситуации успеха учащихся с трудностями в обучении 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F:\картинки школа rfНовая папка\8i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83389"/>
            <a:ext cx="5643602" cy="4533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i="1" dirty="0" smtClean="0"/>
              <a:t>Методы и приёмы</a:t>
            </a:r>
            <a:endParaRPr lang="ru-RU" sz="2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214974"/>
          </a:xfrm>
        </p:spPr>
        <p:txBody>
          <a:bodyPr>
            <a:noAutofit/>
          </a:bodyPr>
          <a:lstStyle/>
          <a:p>
            <a:r>
              <a:rPr lang="ru-RU" sz="2000" dirty="0" smtClean="0"/>
              <a:t> практическая направленность </a:t>
            </a:r>
          </a:p>
          <a:p>
            <a:r>
              <a:rPr lang="ru-RU" sz="2000" dirty="0" smtClean="0"/>
              <a:t>упрощение материала до доступного  </a:t>
            </a:r>
          </a:p>
          <a:p>
            <a:pPr lvl="0"/>
            <a:r>
              <a:rPr lang="ru-RU" sz="2000" dirty="0" smtClean="0"/>
              <a:t>дифференцированный подход</a:t>
            </a:r>
          </a:p>
          <a:p>
            <a:pPr lvl="0"/>
            <a:r>
              <a:rPr lang="ru-RU" sz="2000" dirty="0" smtClean="0"/>
              <a:t>работа с наглядностью( репродукциями картин, иллюстрациями)</a:t>
            </a:r>
          </a:p>
          <a:p>
            <a:r>
              <a:rPr lang="ru-RU" sz="2000" dirty="0" smtClean="0"/>
              <a:t>народный фольклор, традиции</a:t>
            </a:r>
          </a:p>
          <a:p>
            <a:pPr lvl="0"/>
            <a:r>
              <a:rPr lang="ru-RU" sz="2000" dirty="0" smtClean="0"/>
              <a:t>использование  опорных схем, карточек-инструкций, таблицами, программированными заданиями</a:t>
            </a:r>
          </a:p>
          <a:p>
            <a:pPr lvl="0"/>
            <a:r>
              <a:rPr lang="ru-RU" sz="2000" dirty="0" smtClean="0"/>
              <a:t> работа в малых группах;</a:t>
            </a:r>
          </a:p>
          <a:p>
            <a:pPr lvl="0"/>
            <a:r>
              <a:rPr lang="ru-RU" sz="2000" dirty="0" smtClean="0"/>
              <a:t>работа с тестами;</a:t>
            </a:r>
          </a:p>
          <a:p>
            <a:pPr lvl="0"/>
            <a:r>
              <a:rPr lang="ru-RU" sz="2000" dirty="0" smtClean="0"/>
              <a:t>создание ситуации противоречия;</a:t>
            </a:r>
          </a:p>
          <a:p>
            <a:pPr lvl="0"/>
            <a:r>
              <a:rPr lang="ru-RU" sz="2000" dirty="0" smtClean="0"/>
              <a:t>создание проблемной ситуации, </a:t>
            </a:r>
          </a:p>
          <a:p>
            <a:pPr lvl="0"/>
            <a:r>
              <a:rPr lang="ru-RU" sz="2000" dirty="0" smtClean="0"/>
              <a:t>поиск правильного ответа, </a:t>
            </a:r>
          </a:p>
          <a:p>
            <a:pPr lvl="0"/>
            <a:r>
              <a:rPr lang="ru-RU" sz="2000" dirty="0" smtClean="0"/>
              <a:t>сравнение, обобщение</a:t>
            </a:r>
          </a:p>
          <a:p>
            <a:pPr lvl="0"/>
            <a:r>
              <a:rPr lang="ru-RU" sz="2000" dirty="0" smtClean="0"/>
              <a:t>индивидуальная работа</a:t>
            </a:r>
          </a:p>
          <a:p>
            <a:pPr lvl="0"/>
            <a:r>
              <a:rPr lang="ru-RU" sz="2000" dirty="0" smtClean="0"/>
              <a:t>самостоятельная работа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3857628"/>
            <a:ext cx="1832613" cy="185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928670"/>
            <a:ext cx="19907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Средства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сигнальные карточки</a:t>
            </a:r>
          </a:p>
          <a:p>
            <a:pPr lvl="0"/>
            <a:r>
              <a:rPr lang="ru-RU" dirty="0" smtClean="0"/>
              <a:t> технологическая карта</a:t>
            </a:r>
          </a:p>
          <a:p>
            <a:pPr lvl="0"/>
            <a:r>
              <a:rPr lang="ru-RU" dirty="0" smtClean="0"/>
              <a:t>карточки-инструкции</a:t>
            </a:r>
          </a:p>
          <a:p>
            <a:pPr lvl="0"/>
            <a:r>
              <a:rPr lang="ru-RU" dirty="0" smtClean="0"/>
              <a:t>памятки</a:t>
            </a:r>
          </a:p>
          <a:p>
            <a:pPr lvl="0"/>
            <a:r>
              <a:rPr lang="ru-RU" dirty="0" smtClean="0"/>
              <a:t> игры </a:t>
            </a:r>
          </a:p>
          <a:p>
            <a:pPr lvl="0"/>
            <a:r>
              <a:rPr lang="ru-RU" dirty="0" smtClean="0"/>
              <a:t> использование ЭОР, ТСО;</a:t>
            </a:r>
          </a:p>
          <a:p>
            <a:pPr lvl="0"/>
            <a:r>
              <a:rPr lang="ru-RU" dirty="0" smtClean="0"/>
              <a:t> музыкальные произведения</a:t>
            </a:r>
          </a:p>
          <a:p>
            <a:pPr lvl="0"/>
            <a:r>
              <a:rPr lang="ru-RU" dirty="0" smtClean="0"/>
              <a:t>художественная книга</a:t>
            </a:r>
          </a:p>
          <a:p>
            <a:pPr lvl="0"/>
            <a:r>
              <a:rPr lang="ru-RU" dirty="0" smtClean="0"/>
              <a:t>репродукции картин</a:t>
            </a:r>
          </a:p>
          <a:p>
            <a:pPr lvl="0"/>
            <a:r>
              <a:rPr lang="ru-RU" dirty="0" smtClean="0"/>
              <a:t>природный материал</a:t>
            </a:r>
          </a:p>
          <a:p>
            <a:pPr lvl="0"/>
            <a:r>
              <a:rPr lang="ru-RU" dirty="0" smtClean="0"/>
              <a:t>алгоритм  выполнения заданий</a:t>
            </a:r>
          </a:p>
          <a:p>
            <a:pPr lvl="0"/>
            <a:r>
              <a:rPr lang="ru-RU" dirty="0" smtClean="0"/>
              <a:t>инструкция</a:t>
            </a:r>
          </a:p>
          <a:p>
            <a:pPr lvl="0"/>
            <a:r>
              <a:rPr lang="ru-RU" dirty="0" smtClean="0"/>
              <a:t>видеофильмы и т.д.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" name="Picture 3" descr="F:\SDC13634.JPG"/>
          <p:cNvPicPr>
            <a:picLocks noChangeAspect="1" noChangeArrowheads="1"/>
          </p:cNvPicPr>
          <p:nvPr/>
        </p:nvPicPr>
        <p:blipFill>
          <a:blip r:embed="rId2" cstate="print"/>
          <a:srcRect l="19226" t="13983" r="14357"/>
          <a:stretch>
            <a:fillRect/>
          </a:stretch>
        </p:blipFill>
        <p:spPr bwMode="auto">
          <a:xfrm>
            <a:off x="7143768" y="1643050"/>
            <a:ext cx="1785950" cy="173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:\SDC13639.JPG"/>
          <p:cNvPicPr>
            <a:picLocks noChangeAspect="1" noChangeArrowheads="1"/>
          </p:cNvPicPr>
          <p:nvPr/>
        </p:nvPicPr>
        <p:blipFill>
          <a:blip r:embed="rId3" cstate="print"/>
          <a:srcRect l="10000" r="8003" b="3961"/>
          <a:stretch>
            <a:fillRect/>
          </a:stretch>
        </p:blipFill>
        <p:spPr bwMode="auto">
          <a:xfrm>
            <a:off x="4357686" y="3571876"/>
            <a:ext cx="1825675" cy="1603032"/>
          </a:xfrm>
          <a:prstGeom prst="rect">
            <a:avLst/>
          </a:prstGeom>
          <a:noFill/>
        </p:spPr>
      </p:pic>
      <p:pic>
        <p:nvPicPr>
          <p:cNvPr id="7" name="Picture 2" descr="F:\SDC136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214422"/>
            <a:ext cx="2357454" cy="1767388"/>
          </a:xfrm>
          <a:prstGeom prst="rect">
            <a:avLst/>
          </a:prstGeom>
          <a:noFill/>
        </p:spPr>
      </p:pic>
      <p:pic>
        <p:nvPicPr>
          <p:cNvPr id="8" name="Picture 4" descr="F:\SDC136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4357694"/>
            <a:ext cx="2341606" cy="1755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Нетрадиционные формы проведения  уроков 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6958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- урок – конкурс;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-урок - викторина;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урок путешествие;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урок ролевой игры;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выставка;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КВН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- экскурсия и т.д.</a:t>
            </a:r>
            <a:endParaRPr lang="ru-RU" dirty="0"/>
          </a:p>
        </p:txBody>
      </p:sp>
      <p:pic>
        <p:nvPicPr>
          <p:cNvPr id="1026" name="Picture 2" descr="F:\классный руководитель\фото  класса\100PHOTO\SAM_0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928802"/>
            <a:ext cx="4214842" cy="3161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Ура! у меня всё получилось!</a:t>
            </a:r>
            <a:br>
              <a:rPr lang="ru-RU" i="1" dirty="0" smtClean="0"/>
            </a:br>
            <a:r>
              <a:rPr lang="ru-RU" i="1" dirty="0" smtClean="0"/>
              <a:t>Мне уже не очень трудно!</a:t>
            </a:r>
            <a:endParaRPr lang="ru-RU" i="1" dirty="0"/>
          </a:p>
        </p:txBody>
      </p:sp>
      <p:pic>
        <p:nvPicPr>
          <p:cNvPr id="9" name="Содержимое 8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00174"/>
            <a:ext cx="5000659" cy="501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729</TotalTime>
  <Words>210</Words>
  <Application>Microsoft Office PowerPoint</Application>
  <PresentationFormat>Экран (4:3)</PresentationFormat>
  <Paragraphs>59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Создание ситуации успеха на уроке, Как один из  способов повышения мотивации учения </vt:lpstr>
      <vt:lpstr>Внешние признаки возникновения    трудностей восприятия материала</vt:lpstr>
      <vt:lpstr>Почему ученику  трудно?</vt:lpstr>
      <vt:lpstr>Слайд 4</vt:lpstr>
      <vt:lpstr>Педагогический арсенал для создания ситуации успеха учащихся с трудностями в обучении </vt:lpstr>
      <vt:lpstr>Методы и приёмы</vt:lpstr>
      <vt:lpstr>Средства</vt:lpstr>
      <vt:lpstr>Нетрадиционные формы проведения  уроков </vt:lpstr>
      <vt:lpstr>Ура! у меня всё получилось! Мне уже не очень трудно!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ситуации успеха на уроке как один из способов повышения мотивации учения</dc:title>
  <dc:creator>мама</dc:creator>
  <cp:lastModifiedBy>мама</cp:lastModifiedBy>
  <cp:revision>80</cp:revision>
  <dcterms:created xsi:type="dcterms:W3CDTF">2012-10-28T22:44:18Z</dcterms:created>
  <dcterms:modified xsi:type="dcterms:W3CDTF">2012-11-01T22:18:46Z</dcterms:modified>
</cp:coreProperties>
</file>