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61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1214422"/>
            <a:ext cx="7286676" cy="1470025"/>
          </a:xfrm>
        </p:spPr>
        <p:txBody>
          <a:bodyPr/>
          <a:lstStyle>
            <a:lvl1pPr>
              <a:defRPr>
                <a:solidFill>
                  <a:srgbClr val="660033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3429000"/>
            <a:ext cx="4714908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66003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1D861-12FA-4015-8C32-2073C342907B}" type="datetimeFigureOut">
              <a:rPr lang="ru-RU"/>
              <a:pPr>
                <a:defRPr/>
              </a:pPr>
              <a:t>27.10.2012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92E31-8496-4FDC-A429-90FD5A89F7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641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38C1D-CF0A-4488-BC90-1DAC942EE644}" type="datetimeFigureOut">
              <a:rPr lang="ru-RU"/>
              <a:pPr>
                <a:defRPr/>
              </a:pPr>
              <a:t>27.10.2012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A77F5-C3EC-40D9-B7F2-540653744A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662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916F9-6CA7-42CF-AD9E-8DF69ED04242}" type="datetimeFigureOut">
              <a:rPr lang="ru-RU"/>
              <a:pPr>
                <a:defRPr/>
              </a:pPr>
              <a:t>27.10.2012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63B78-6083-4DFD-9713-E3DD6E740F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041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B7E03-8117-4B46-A2D7-F3455B5ACD57}" type="datetimeFigureOut">
              <a:rPr lang="ru-RU"/>
              <a:pPr>
                <a:defRPr/>
              </a:pPr>
              <a:t>27.10.2012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D23D3-3FFF-4634-91F2-E116550C25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478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EE15A-FEF7-4C06-A123-A1961667A21A}" type="datetimeFigureOut">
              <a:rPr lang="ru-RU"/>
              <a:pPr>
                <a:defRPr/>
              </a:pPr>
              <a:t>27.10.2012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2A8CC-E288-456D-B9A4-F2BF2A407D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350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E4F02-B589-4B01-B6A3-D8C741FFFDCC}" type="datetimeFigureOut">
              <a:rPr lang="ru-RU"/>
              <a:pPr>
                <a:defRPr/>
              </a:pPr>
              <a:t>27.10.2012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8D6B6-5CEC-495E-B463-B3FD315123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330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CC7AA-3570-4A73-8DA2-0B4DF3542700}" type="datetimeFigureOut">
              <a:rPr lang="ru-RU"/>
              <a:pPr>
                <a:defRPr/>
              </a:pPr>
              <a:t>27.10.2012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0000A-360D-4041-AAFC-DDD4965CD5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234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367B6-5E09-448A-87D9-84F59959C507}" type="datetimeFigureOut">
              <a:rPr lang="ru-RU"/>
              <a:pPr>
                <a:defRPr/>
              </a:pPr>
              <a:t>27.10.2012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965B6-9A8B-4E4C-8B21-EECF0086F9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268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29B1A-22F0-4045-9C28-DB36E9EF079D}" type="datetimeFigureOut">
              <a:rPr lang="ru-RU"/>
              <a:pPr>
                <a:defRPr/>
              </a:pPr>
              <a:t>27.10.2012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9872C-23A6-48F2-9D08-99F3A157BC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021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5A47D-3E5D-4B0E-AB15-712A815F48BA}" type="datetimeFigureOut">
              <a:rPr lang="ru-RU"/>
              <a:pPr>
                <a:defRPr/>
              </a:pPr>
              <a:t>27.10.2012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FC4A5-1398-4B76-B168-1180BAC435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027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74059-0140-4B37-B43F-070F38EBC81B}" type="datetimeFigureOut">
              <a:rPr lang="ru-RU"/>
              <a:pPr>
                <a:defRPr/>
              </a:pPr>
              <a:t>27.10.2012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927DA-948B-4545-98D5-FDDDA499E6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984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D94664C-00E4-4793-A1B8-80FB60857D3B}" type="datetimeFigureOut">
              <a:rPr lang="ru-RU"/>
              <a:pPr>
                <a:defRPr/>
              </a:pPr>
              <a:t>27.10.2012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81D2E77-586E-4055-800B-723966CA46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ln w="11430"/>
          <a:solidFill>
            <a:srgbClr val="660033"/>
          </a:solidFill>
          <a:effectLst>
            <a:outerShdw blurRad="50800" dist="39000" dir="5460000" algn="tl">
              <a:srgbClr val="000000">
                <a:alpha val="38000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0033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0033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0033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0033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660033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660033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660033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660033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660033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660033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660033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660033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660033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88" y="404664"/>
            <a:ext cx="7286625" cy="2448272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latin typeface="Franklin Gothic Medium Cond" pitchFamily="34" charset="0"/>
              </a:rPr>
              <a:t>«Создание ситуации </a:t>
            </a:r>
            <a:r>
              <a:rPr lang="ru-RU" sz="4000" dirty="0" smtClean="0">
                <a:latin typeface="Franklin Gothic Medium Cond" pitchFamily="34" charset="0"/>
              </a:rPr>
              <a:t>успеха как  одно  из  средств повышения социализации учащихся»</a:t>
            </a:r>
            <a:r>
              <a:rPr lang="ru-RU" sz="4000" dirty="0" smtClean="0">
                <a:latin typeface="Franklin Gothic Medium Cond" pitchFamily="34" charset="0"/>
              </a:rPr>
              <a:t/>
            </a:r>
            <a:br>
              <a:rPr lang="ru-RU" sz="4000" dirty="0" smtClean="0">
                <a:latin typeface="Franklin Gothic Medium Cond" pitchFamily="34" charset="0"/>
              </a:rPr>
            </a:br>
            <a:endParaRPr lang="ru-RU" sz="4000" dirty="0">
              <a:latin typeface="Franklin Gothic Medium Cond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63" y="2420888"/>
            <a:ext cx="7028829" cy="3672408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>
            <a:normAutofit/>
          </a:bodyPr>
          <a:lstStyle/>
          <a:p>
            <a:pPr algn="l" eaLnBrk="1" fontAlgn="auto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Monotype Corsiva" pitchFamily="66" charset="0"/>
                <a:cs typeface="Times New Roman" pitchFamily="18" charset="0"/>
              </a:rPr>
              <a:t>« Успех  в учении-единственный источник  внутренних сил ребёнка , рождающий энергию для преодоления </a:t>
            </a:r>
          </a:p>
          <a:p>
            <a:pPr algn="l" eaLnBrk="1" fontAlgn="auto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Monotype Corsiva" pitchFamily="66" charset="0"/>
                <a:cs typeface="Times New Roman" pitchFamily="18" charset="0"/>
              </a:rPr>
              <a:t>трудностей , желания учиться…»</a:t>
            </a:r>
          </a:p>
          <a:p>
            <a:pPr algn="l" eaLnBrk="1" fontAlgn="auto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latin typeface="Monotype Corsiva" pitchFamily="66" charset="0"/>
              <a:cs typeface="Times New Roman" pitchFamily="18" charset="0"/>
            </a:endParaRPr>
          </a:p>
          <a:p>
            <a:pPr algn="l" eaLnBrk="1" fontAlgn="auto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Monotype Corsiva" pitchFamily="66" charset="0"/>
                <a:cs typeface="Times New Roman" pitchFamily="18" charset="0"/>
              </a:rPr>
              <a:t>                     К. Д. Ушинский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332656"/>
            <a:ext cx="8326318" cy="69865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Garamond" pitchFamily="18" charset="0"/>
              </a:rPr>
              <a:t>Ситуация успеха особенно важна в работе с детьми,</a:t>
            </a:r>
          </a:p>
          <a:p>
            <a:r>
              <a:rPr lang="ru-RU" sz="2800" dirty="0">
                <a:latin typeface="Garamond" pitchFamily="18" charset="0"/>
              </a:rPr>
              <a:t>п</a:t>
            </a:r>
            <a:r>
              <a:rPr lang="ru-RU" sz="2800" dirty="0" smtClean="0">
                <a:latin typeface="Garamond" pitchFamily="18" charset="0"/>
              </a:rPr>
              <a:t>оведение которых осложнено целым рядом </a:t>
            </a:r>
          </a:p>
          <a:p>
            <a:r>
              <a:rPr lang="ru-RU" sz="2800" dirty="0">
                <a:latin typeface="Garamond" pitchFamily="18" charset="0"/>
              </a:rPr>
              <a:t>в</a:t>
            </a:r>
            <a:r>
              <a:rPr lang="ru-RU" sz="2800" dirty="0" smtClean="0">
                <a:latin typeface="Garamond" pitchFamily="18" charset="0"/>
              </a:rPr>
              <a:t>нешних и внутренних причин, поскольку позволяет</a:t>
            </a:r>
          </a:p>
          <a:p>
            <a:r>
              <a:rPr lang="ru-RU" sz="2800" dirty="0" smtClean="0">
                <a:latin typeface="Garamond" pitchFamily="18" charset="0"/>
              </a:rPr>
              <a:t>снять у них агрессию , преодолеть изолированность</a:t>
            </a:r>
          </a:p>
          <a:p>
            <a:r>
              <a:rPr lang="ru-RU" sz="2800" dirty="0" smtClean="0">
                <a:latin typeface="Garamond" pitchFamily="18" charset="0"/>
              </a:rPr>
              <a:t>и пассивность.</a:t>
            </a:r>
          </a:p>
          <a:p>
            <a:r>
              <a:rPr lang="ru-RU" sz="2800" dirty="0" smtClean="0">
                <a:latin typeface="Garamond" pitchFamily="18" charset="0"/>
              </a:rPr>
              <a:t>Ситуация </a:t>
            </a:r>
            <a:r>
              <a:rPr lang="ru-RU" sz="2800" dirty="0" smtClean="0">
                <a:latin typeface="Garamond" pitchFamily="18" charset="0"/>
              </a:rPr>
              <a:t>неуспеха- </a:t>
            </a:r>
            <a:r>
              <a:rPr lang="ru-RU" sz="2800" dirty="0" smtClean="0">
                <a:latin typeface="Garamond" pitchFamily="18" charset="0"/>
              </a:rPr>
              <a:t>это субъективное эмоциональное </a:t>
            </a:r>
          </a:p>
          <a:p>
            <a:r>
              <a:rPr lang="ru-RU" sz="2800" dirty="0">
                <a:latin typeface="Garamond" pitchFamily="18" charset="0"/>
              </a:rPr>
              <a:t>п</a:t>
            </a:r>
            <a:r>
              <a:rPr lang="ru-RU" sz="2800" dirty="0" smtClean="0">
                <a:latin typeface="Garamond" pitchFamily="18" charset="0"/>
              </a:rPr>
              <a:t>ереживание неудовлетворения собой в ходе и </a:t>
            </a:r>
          </a:p>
          <a:p>
            <a:r>
              <a:rPr lang="ru-RU" sz="2800" dirty="0">
                <a:latin typeface="Garamond" pitchFamily="18" charset="0"/>
              </a:rPr>
              <a:t>р</a:t>
            </a:r>
            <a:r>
              <a:rPr lang="ru-RU" sz="2800" dirty="0" smtClean="0">
                <a:latin typeface="Garamond" pitchFamily="18" charset="0"/>
              </a:rPr>
              <a:t>езультате совершения деятельности .Педагогическое</a:t>
            </a:r>
          </a:p>
          <a:p>
            <a:r>
              <a:rPr lang="ru-RU" sz="2800" dirty="0">
                <a:latin typeface="Garamond" pitchFamily="18" charset="0"/>
              </a:rPr>
              <a:t>н</a:t>
            </a:r>
            <a:r>
              <a:rPr lang="ru-RU" sz="2800" dirty="0" smtClean="0">
                <a:latin typeface="Garamond" pitchFamily="18" charset="0"/>
              </a:rPr>
              <a:t>азначение ситуации неуспеха, как и ситуации успеха,</a:t>
            </a:r>
          </a:p>
          <a:p>
            <a:r>
              <a:rPr lang="ru-RU" sz="2800" dirty="0">
                <a:latin typeface="Garamond" pitchFamily="18" charset="0"/>
              </a:rPr>
              <a:t>з</a:t>
            </a:r>
            <a:r>
              <a:rPr lang="ru-RU" sz="2800" dirty="0" smtClean="0">
                <a:latin typeface="Garamond" pitchFamily="18" charset="0"/>
              </a:rPr>
              <a:t>аключается </a:t>
            </a:r>
            <a:r>
              <a:rPr lang="ru-RU" sz="2800" dirty="0" smtClean="0">
                <a:latin typeface="Garamond" pitchFamily="18" charset="0"/>
              </a:rPr>
              <a:t>в создании личного индивидуального</a:t>
            </a:r>
          </a:p>
          <a:p>
            <a:r>
              <a:rPr lang="ru-RU" sz="2800" dirty="0">
                <a:latin typeface="Garamond" pitchFamily="18" charset="0"/>
              </a:rPr>
              <a:t>р</a:t>
            </a:r>
            <a:r>
              <a:rPr lang="ru-RU" sz="2800" dirty="0" smtClean="0">
                <a:latin typeface="Garamond" pitchFamily="18" charset="0"/>
              </a:rPr>
              <a:t>азвития ребёнка.</a:t>
            </a:r>
          </a:p>
          <a:p>
            <a:r>
              <a:rPr lang="ru-RU" sz="2800" dirty="0" smtClean="0">
                <a:latin typeface="Garamond" pitchFamily="18" charset="0"/>
              </a:rPr>
              <a:t>При рассмотрении причин ситуации </a:t>
            </a:r>
            <a:r>
              <a:rPr lang="ru-RU" sz="2800" dirty="0" smtClean="0">
                <a:latin typeface="Garamond" pitchFamily="18" charset="0"/>
              </a:rPr>
              <a:t>неуспеха(не </a:t>
            </a:r>
            <a:endParaRPr lang="ru-RU" sz="2800" dirty="0" smtClean="0">
              <a:latin typeface="Garamond" pitchFamily="18" charset="0"/>
            </a:endParaRPr>
          </a:p>
          <a:p>
            <a:r>
              <a:rPr lang="ru-RU" sz="2800" dirty="0" smtClean="0">
                <a:latin typeface="Garamond" pitchFamily="18" charset="0"/>
              </a:rPr>
              <a:t>могу, потому что не понимаю) мы вывели пошаговый</a:t>
            </a:r>
          </a:p>
          <a:p>
            <a:r>
              <a:rPr lang="ru-RU" sz="2800" dirty="0">
                <a:latin typeface="Garamond" pitchFamily="18" charset="0"/>
              </a:rPr>
              <a:t>а</a:t>
            </a:r>
            <a:r>
              <a:rPr lang="ru-RU" sz="2800" dirty="0" smtClean="0">
                <a:latin typeface="Garamond" pitchFamily="18" charset="0"/>
              </a:rPr>
              <a:t>лгоритм действий к успешности ученика.</a:t>
            </a:r>
          </a:p>
          <a:p>
            <a:endParaRPr lang="ru-RU" sz="2800" dirty="0" smtClean="0">
              <a:latin typeface="Garamond" pitchFamily="18" charset="0"/>
            </a:endParaRPr>
          </a:p>
          <a:p>
            <a:endParaRPr lang="ru-RU" sz="2800" dirty="0">
              <a:latin typeface="Garamond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988840"/>
            <a:ext cx="615950" cy="6413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509120"/>
            <a:ext cx="546100" cy="64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23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548680"/>
            <a:ext cx="8425705" cy="6124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Garamond" pitchFamily="18" charset="0"/>
              </a:rPr>
              <a:t>1 шаг-Психологическая атака: суть состоит в том,</a:t>
            </a:r>
          </a:p>
          <a:p>
            <a:r>
              <a:rPr lang="ru-RU" sz="2800" dirty="0">
                <a:latin typeface="Garamond" pitchFamily="18" charset="0"/>
              </a:rPr>
              <a:t> </a:t>
            </a:r>
            <a:r>
              <a:rPr lang="ru-RU" sz="2800" dirty="0" smtClean="0">
                <a:latin typeface="Garamond" pitchFamily="18" charset="0"/>
              </a:rPr>
              <a:t>          чтобы переломить состояние психологического</a:t>
            </a:r>
          </a:p>
          <a:p>
            <a:r>
              <a:rPr lang="ru-RU" sz="2800" dirty="0">
                <a:latin typeface="Garamond" pitchFamily="18" charset="0"/>
              </a:rPr>
              <a:t> </a:t>
            </a:r>
            <a:r>
              <a:rPr lang="ru-RU" sz="2800" dirty="0" smtClean="0">
                <a:latin typeface="Garamond" pitchFamily="18" charset="0"/>
              </a:rPr>
              <a:t>          напряжения, создание условий для вхождения </a:t>
            </a:r>
          </a:p>
          <a:p>
            <a:r>
              <a:rPr lang="ru-RU" sz="2800" dirty="0">
                <a:latin typeface="Garamond" pitchFamily="18" charset="0"/>
              </a:rPr>
              <a:t> </a:t>
            </a:r>
            <a:r>
              <a:rPr lang="ru-RU" sz="2800" dirty="0" smtClean="0">
                <a:latin typeface="Garamond" pitchFamily="18" charset="0"/>
              </a:rPr>
              <a:t>          в эмоциональный контакт.</a:t>
            </a:r>
          </a:p>
          <a:p>
            <a:r>
              <a:rPr lang="ru-RU" sz="2800" dirty="0" smtClean="0">
                <a:latin typeface="Garamond" pitchFamily="18" charset="0"/>
              </a:rPr>
              <a:t>2 шаг-Эмоциональная блокировка: суть состоит в том,</a:t>
            </a:r>
          </a:p>
          <a:p>
            <a:r>
              <a:rPr lang="ru-RU" sz="2800" dirty="0">
                <a:latin typeface="Garamond" pitchFamily="18" charset="0"/>
              </a:rPr>
              <a:t> </a:t>
            </a:r>
            <a:r>
              <a:rPr lang="ru-RU" sz="2800" dirty="0" smtClean="0">
                <a:latin typeface="Garamond" pitchFamily="18" charset="0"/>
              </a:rPr>
              <a:t>          чтобы локализовать, заблокировать состояние </a:t>
            </a:r>
          </a:p>
          <a:p>
            <a:r>
              <a:rPr lang="ru-RU" sz="2800" dirty="0">
                <a:latin typeface="Garamond" pitchFamily="18" charset="0"/>
              </a:rPr>
              <a:t> </a:t>
            </a:r>
            <a:r>
              <a:rPr lang="ru-RU" sz="2800" dirty="0" smtClean="0">
                <a:latin typeface="Garamond" pitchFamily="18" charset="0"/>
              </a:rPr>
              <a:t>          обиды, разочарования, потери веры в свои силы.</a:t>
            </a:r>
          </a:p>
          <a:p>
            <a:r>
              <a:rPr lang="ru-RU" sz="2800" dirty="0">
                <a:latin typeface="Garamond" pitchFamily="18" charset="0"/>
              </a:rPr>
              <a:t> </a:t>
            </a:r>
            <a:r>
              <a:rPr lang="ru-RU" sz="2800" dirty="0" smtClean="0">
                <a:latin typeface="Garamond" pitchFamily="18" charset="0"/>
              </a:rPr>
              <a:t>          Самое главное помочь ученику переосмыслить</a:t>
            </a:r>
          </a:p>
          <a:p>
            <a:r>
              <a:rPr lang="ru-RU" sz="2800" dirty="0">
                <a:latin typeface="Garamond" pitchFamily="18" charset="0"/>
              </a:rPr>
              <a:t> </a:t>
            </a:r>
            <a:r>
              <a:rPr lang="ru-RU" sz="2800" dirty="0" smtClean="0">
                <a:latin typeface="Garamond" pitchFamily="18" charset="0"/>
              </a:rPr>
              <a:t>          свой </a:t>
            </a:r>
            <a:r>
              <a:rPr lang="ru-RU" sz="2800" dirty="0" smtClean="0">
                <a:latin typeface="Garamond" pitchFamily="18" charset="0"/>
              </a:rPr>
              <a:t>неуспех</a:t>
            </a:r>
            <a:r>
              <a:rPr lang="ru-RU" sz="2800" dirty="0" smtClean="0">
                <a:latin typeface="Garamond" pitchFamily="18" charset="0"/>
              </a:rPr>
              <a:t>, найти его причину с позиции:</a:t>
            </a:r>
          </a:p>
          <a:p>
            <a:r>
              <a:rPr lang="ru-RU" sz="2800" dirty="0">
                <a:latin typeface="Garamond" pitchFamily="18" charset="0"/>
              </a:rPr>
              <a:t> </a:t>
            </a:r>
            <a:r>
              <a:rPr lang="ru-RU" sz="2800" dirty="0" smtClean="0">
                <a:latin typeface="Garamond" pitchFamily="18" charset="0"/>
              </a:rPr>
              <a:t>          «</a:t>
            </a:r>
            <a:r>
              <a:rPr lang="ru-RU" sz="2800" dirty="0" smtClean="0">
                <a:latin typeface="Garamond" pitchFamily="18" charset="0"/>
              </a:rPr>
              <a:t>неуспех- </a:t>
            </a:r>
            <a:r>
              <a:rPr lang="ru-RU" sz="2800" dirty="0" smtClean="0">
                <a:latin typeface="Garamond" pitchFamily="18" charset="0"/>
              </a:rPr>
              <a:t>случаен, успех –закономерен».</a:t>
            </a:r>
          </a:p>
          <a:p>
            <a:r>
              <a:rPr lang="ru-RU" sz="2800" dirty="0" smtClean="0">
                <a:latin typeface="Garamond" pitchFamily="18" charset="0"/>
              </a:rPr>
              <a:t>3 шаг-Выбор главного направления : необходимо</a:t>
            </a:r>
          </a:p>
          <a:p>
            <a:r>
              <a:rPr lang="ru-RU" sz="2800" dirty="0">
                <a:latin typeface="Garamond" pitchFamily="18" charset="0"/>
              </a:rPr>
              <a:t> </a:t>
            </a:r>
            <a:r>
              <a:rPr lang="ru-RU" sz="2800" dirty="0" smtClean="0">
                <a:latin typeface="Garamond" pitchFamily="18" charset="0"/>
              </a:rPr>
              <a:t>          установить не только очаг психологического </a:t>
            </a:r>
          </a:p>
          <a:p>
            <a:r>
              <a:rPr lang="ru-RU" sz="2800" dirty="0">
                <a:latin typeface="Garamond" pitchFamily="18" charset="0"/>
              </a:rPr>
              <a:t> </a:t>
            </a:r>
            <a:r>
              <a:rPr lang="ru-RU" sz="2800" dirty="0" smtClean="0">
                <a:latin typeface="Garamond" pitchFamily="18" charset="0"/>
              </a:rPr>
              <a:t>          напряжения личности, но и определить пути</a:t>
            </a:r>
          </a:p>
          <a:p>
            <a:r>
              <a:rPr lang="ru-RU" sz="2800" dirty="0">
                <a:latin typeface="Garamond" pitchFamily="18" charset="0"/>
              </a:rPr>
              <a:t> </a:t>
            </a:r>
            <a:r>
              <a:rPr lang="ru-RU" sz="2800" dirty="0" smtClean="0">
                <a:latin typeface="Garamond" pitchFamily="18" charset="0"/>
              </a:rPr>
              <a:t>          его нейтрализации.</a:t>
            </a:r>
            <a:endParaRPr lang="ru-RU" sz="2800" dirty="0">
              <a:latin typeface="Garamond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293096"/>
            <a:ext cx="533400" cy="65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62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20688"/>
            <a:ext cx="8177239" cy="6124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Garamond" pitchFamily="18" charset="0"/>
              </a:rPr>
              <a:t>4 шаг-Выбор разных возможностей : необходимо</a:t>
            </a:r>
          </a:p>
          <a:p>
            <a:r>
              <a:rPr lang="ru-RU" sz="2800" dirty="0">
                <a:latin typeface="Garamond" pitchFamily="18" charset="0"/>
              </a:rPr>
              <a:t> </a:t>
            </a:r>
            <a:r>
              <a:rPr lang="ru-RU" sz="2800" dirty="0" smtClean="0">
                <a:latin typeface="Garamond" pitchFamily="18" charset="0"/>
              </a:rPr>
              <a:t>          создать условия, при которых ученик, для </a:t>
            </a:r>
          </a:p>
          <a:p>
            <a:r>
              <a:rPr lang="ru-RU" sz="2800" dirty="0">
                <a:latin typeface="Garamond" pitchFamily="18" charset="0"/>
              </a:rPr>
              <a:t> </a:t>
            </a:r>
            <a:r>
              <a:rPr lang="ru-RU" sz="2800" dirty="0" smtClean="0">
                <a:latin typeface="Garamond" pitchFamily="18" charset="0"/>
              </a:rPr>
              <a:t>          которого создаётся ситуация успеха имел </a:t>
            </a:r>
          </a:p>
          <a:p>
            <a:r>
              <a:rPr lang="ru-RU" sz="2800" dirty="0">
                <a:latin typeface="Garamond" pitchFamily="18" charset="0"/>
              </a:rPr>
              <a:t> </a:t>
            </a:r>
            <a:r>
              <a:rPr lang="ru-RU" sz="2800" dirty="0" smtClean="0">
                <a:latin typeface="Garamond" pitchFamily="18" charset="0"/>
              </a:rPr>
              <a:t>          равные возможности проявить себя по </a:t>
            </a:r>
          </a:p>
          <a:p>
            <a:r>
              <a:rPr lang="ru-RU" sz="2800" dirty="0">
                <a:latin typeface="Garamond" pitchFamily="18" charset="0"/>
              </a:rPr>
              <a:t> </a:t>
            </a:r>
            <a:r>
              <a:rPr lang="ru-RU" sz="2800" dirty="0" smtClean="0">
                <a:latin typeface="Garamond" pitchFamily="18" charset="0"/>
              </a:rPr>
              <a:t>          сравнению с одноклассниками.</a:t>
            </a:r>
          </a:p>
          <a:p>
            <a:r>
              <a:rPr lang="ru-RU" sz="2800" dirty="0" smtClean="0">
                <a:latin typeface="Garamond" pitchFamily="18" charset="0"/>
              </a:rPr>
              <a:t>5 шаг-Неожиданное сравнение : может сработать</a:t>
            </a:r>
          </a:p>
          <a:p>
            <a:r>
              <a:rPr lang="ru-RU" sz="2800" dirty="0">
                <a:latin typeface="Garamond" pitchFamily="18" charset="0"/>
              </a:rPr>
              <a:t> </a:t>
            </a:r>
            <a:r>
              <a:rPr lang="ru-RU" sz="2800" dirty="0" smtClean="0">
                <a:latin typeface="Garamond" pitchFamily="18" charset="0"/>
              </a:rPr>
              <a:t>          единожды</a:t>
            </a:r>
            <a:r>
              <a:rPr lang="ru-RU" sz="2800" dirty="0" smtClean="0">
                <a:latin typeface="Garamond" pitchFamily="18" charset="0"/>
              </a:rPr>
              <a:t>.</a:t>
            </a:r>
            <a:endParaRPr lang="ru-RU" sz="2800" dirty="0">
              <a:latin typeface="Garamond" pitchFamily="18" charset="0"/>
            </a:endParaRPr>
          </a:p>
          <a:p>
            <a:r>
              <a:rPr lang="ru-RU" sz="2800" dirty="0" smtClean="0">
                <a:latin typeface="Garamond" pitchFamily="18" charset="0"/>
              </a:rPr>
              <a:t>Таким образом, </a:t>
            </a:r>
            <a:r>
              <a:rPr lang="ru-RU" sz="2800" dirty="0" smtClean="0">
                <a:latin typeface="Garamond" pitchFamily="18" charset="0"/>
              </a:rPr>
              <a:t> </a:t>
            </a:r>
            <a:r>
              <a:rPr lang="ru-RU" sz="2800" dirty="0" smtClean="0">
                <a:latin typeface="Garamond" pitchFamily="18" charset="0"/>
              </a:rPr>
              <a:t>мы стараемся </a:t>
            </a:r>
            <a:r>
              <a:rPr lang="ru-RU" sz="2800" dirty="0">
                <a:latin typeface="Garamond" pitchFamily="18" charset="0"/>
              </a:rPr>
              <a:t> </a:t>
            </a:r>
            <a:r>
              <a:rPr lang="ru-RU" sz="2800" dirty="0" smtClean="0">
                <a:latin typeface="Garamond" pitchFamily="18" charset="0"/>
              </a:rPr>
              <a:t> акцентировать</a:t>
            </a:r>
          </a:p>
          <a:p>
            <a:r>
              <a:rPr lang="ru-RU" sz="2800" dirty="0" smtClean="0">
                <a:latin typeface="Garamond" pitchFamily="18" charset="0"/>
              </a:rPr>
              <a:t> внимание на </a:t>
            </a:r>
            <a:r>
              <a:rPr lang="ru-RU" sz="2800" dirty="0" smtClean="0">
                <a:latin typeface="Garamond" pitchFamily="18" charset="0"/>
              </a:rPr>
              <a:t>том , чтобы дети поняли, что </a:t>
            </a:r>
            <a:r>
              <a:rPr lang="ru-RU" sz="2800" dirty="0" err="1" smtClean="0">
                <a:latin typeface="Garamond" pitchFamily="18" charset="0"/>
              </a:rPr>
              <a:t>необхо</a:t>
            </a:r>
            <a:endParaRPr lang="ru-RU" sz="2800" dirty="0" smtClean="0">
              <a:latin typeface="Garamond" pitchFamily="18" charset="0"/>
            </a:endParaRPr>
          </a:p>
          <a:p>
            <a:r>
              <a:rPr lang="ru-RU" sz="2800" dirty="0" err="1">
                <a:latin typeface="Garamond" pitchFamily="18" charset="0"/>
              </a:rPr>
              <a:t>д</a:t>
            </a:r>
            <a:r>
              <a:rPr lang="ru-RU" sz="2800" dirty="0" err="1" smtClean="0">
                <a:latin typeface="Garamond" pitchFamily="18" charset="0"/>
              </a:rPr>
              <a:t>имо</a:t>
            </a:r>
            <a:r>
              <a:rPr lang="ru-RU" sz="2800" dirty="0" smtClean="0">
                <a:latin typeface="Garamond" pitchFamily="18" charset="0"/>
              </a:rPr>
              <a:t>   достигать в любой  деятельности положи</a:t>
            </a:r>
          </a:p>
          <a:p>
            <a:r>
              <a:rPr lang="ru-RU" sz="2800" dirty="0">
                <a:latin typeface="Garamond" pitchFamily="18" charset="0"/>
              </a:rPr>
              <a:t>т</a:t>
            </a:r>
            <a:r>
              <a:rPr lang="ru-RU" sz="2800" dirty="0" smtClean="0">
                <a:latin typeface="Garamond" pitchFamily="18" charset="0"/>
              </a:rPr>
              <a:t>ельных  результатов и </a:t>
            </a:r>
            <a:r>
              <a:rPr lang="ru-RU" sz="2800" dirty="0" smtClean="0">
                <a:latin typeface="Garamond" pitchFamily="18" charset="0"/>
              </a:rPr>
              <a:t>радоваться </a:t>
            </a:r>
            <a:r>
              <a:rPr lang="ru-RU" sz="2800" dirty="0" smtClean="0">
                <a:latin typeface="Garamond" pitchFamily="18" charset="0"/>
              </a:rPr>
              <a:t>тем </a:t>
            </a:r>
            <a:r>
              <a:rPr lang="ru-RU" sz="2800" dirty="0" smtClean="0">
                <a:latin typeface="Garamond" pitchFamily="18" charset="0"/>
              </a:rPr>
              <a:t>изменениям, </a:t>
            </a:r>
            <a:endParaRPr lang="ru-RU" sz="2800" dirty="0" smtClean="0">
              <a:latin typeface="Garamond" pitchFamily="18" charset="0"/>
            </a:endParaRPr>
          </a:p>
          <a:p>
            <a:r>
              <a:rPr lang="ru-RU" sz="2800" dirty="0" smtClean="0">
                <a:latin typeface="Garamond" pitchFamily="18" charset="0"/>
              </a:rPr>
              <a:t>которые </a:t>
            </a:r>
            <a:r>
              <a:rPr lang="ru-RU" sz="2800" dirty="0" smtClean="0">
                <a:latin typeface="Garamond" pitchFamily="18" charset="0"/>
              </a:rPr>
              <a:t>происходят в </a:t>
            </a:r>
            <a:r>
              <a:rPr lang="ru-RU" sz="2800" dirty="0" smtClean="0">
                <a:latin typeface="Garamond" pitchFamily="18" charset="0"/>
              </a:rPr>
              <a:t>н</a:t>
            </a:r>
            <a:r>
              <a:rPr lang="ru-RU" sz="2800" dirty="0" smtClean="0">
                <a:latin typeface="Garamond" pitchFamily="18" charset="0"/>
              </a:rPr>
              <a:t>их  самих , учим  радоваться   </a:t>
            </a:r>
          </a:p>
          <a:p>
            <a:r>
              <a:rPr lang="ru-RU" sz="2800" dirty="0" smtClean="0">
                <a:latin typeface="Garamond" pitchFamily="18" charset="0"/>
              </a:rPr>
              <a:t>очередному </a:t>
            </a:r>
            <a:r>
              <a:rPr lang="ru-RU" sz="2800" dirty="0" smtClean="0">
                <a:latin typeface="Garamond" pitchFamily="18" charset="0"/>
              </a:rPr>
              <a:t>л</a:t>
            </a:r>
            <a:r>
              <a:rPr lang="ru-RU" sz="2800" dirty="0" smtClean="0">
                <a:latin typeface="Garamond" pitchFamily="18" charset="0"/>
              </a:rPr>
              <a:t>ичностному   достижению.</a:t>
            </a:r>
            <a:endParaRPr lang="ru-RU" sz="2800" dirty="0" smtClean="0">
              <a:latin typeface="Garamond" pitchFamily="18" charset="0"/>
            </a:endParaRPr>
          </a:p>
          <a:p>
            <a:endParaRPr lang="ru-RU" sz="2800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41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92696"/>
            <a:ext cx="8955281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Garamond" pitchFamily="18" charset="0"/>
              </a:rPr>
              <a:t> 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  <a:t>Поэтому  мы  желаем своим ученикам, себе и всем Вам:</a:t>
            </a: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  <a:t> </a:t>
            </a: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  <a:t> МУЖЕСТВА- изменить то, что можно изменить в себе.</a:t>
            </a: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  <a:t> СМИРЕНИЯ-принять то, что изменить в себе </a:t>
            </a:r>
          </a:p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  <a:t>                       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  <a:t>невозможно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  <a:t>.</a:t>
            </a:r>
          </a:p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  <a:t> РАЗУМА – чтобы отличить одно от другого.</a:t>
            </a:r>
          </a:p>
          <a:p>
            <a:endParaRPr lang="ru-RU" sz="2800" dirty="0">
              <a:solidFill>
                <a:schemeClr val="accent2">
                  <a:lumMod val="50000"/>
                </a:schemeClr>
              </a:solidFill>
              <a:latin typeface="Garamond" pitchFamily="18" charset="0"/>
            </a:endParaRPr>
          </a:p>
          <a:p>
            <a:endParaRPr lang="ru-RU" sz="2800" dirty="0" smtClean="0">
              <a:solidFill>
                <a:schemeClr val="accent2">
                  <a:lumMod val="50000"/>
                </a:schemeClr>
              </a:solidFill>
              <a:latin typeface="Garamond" pitchFamily="18" charset="0"/>
            </a:endParaRPr>
          </a:p>
          <a:p>
            <a:endParaRPr lang="ru-RU" sz="2800" dirty="0">
              <a:solidFill>
                <a:schemeClr val="accent2">
                  <a:lumMod val="50000"/>
                </a:schemeClr>
              </a:solidFill>
              <a:latin typeface="Garamond" pitchFamily="18" charset="0"/>
            </a:endParaRPr>
          </a:p>
          <a:p>
            <a:endParaRPr lang="ru-RU" sz="2800" dirty="0" smtClean="0">
              <a:solidFill>
                <a:schemeClr val="accent2">
                  <a:lumMod val="50000"/>
                </a:schemeClr>
              </a:solidFill>
              <a:latin typeface="Garamond" pitchFamily="18" charset="0"/>
            </a:endParaRPr>
          </a:p>
          <a:p>
            <a:endParaRPr lang="ru-RU" sz="2800" dirty="0">
              <a:solidFill>
                <a:schemeClr val="accent2">
                  <a:lumMod val="50000"/>
                </a:schemeClr>
              </a:solidFill>
              <a:latin typeface="Garamond" pitchFamily="18" charset="0"/>
            </a:endParaRP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  <a:t>                       СПАСИБО ЗА ВНИМАНИЕ!</a:t>
            </a:r>
          </a:p>
          <a:p>
            <a:endParaRPr lang="ru-RU" sz="2800" dirty="0">
              <a:latin typeface="Garamond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356992"/>
            <a:ext cx="2304256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71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90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5" y="476672"/>
            <a:ext cx="8280920" cy="637097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  <a:t>Перед учителем коррекционного образования  </a:t>
            </a:r>
          </a:p>
          <a:p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  <a:t>с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  <a:t>тоит огромная задача : обучения и воспитания </a:t>
            </a:r>
          </a:p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  <a:t>ребёнка с особыми образовательными </a:t>
            </a:r>
          </a:p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  <a:t>потребностями.</a:t>
            </a:r>
          </a:p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  <a:t>Задача эта не из лёгких ,и перед каждым </a:t>
            </a:r>
          </a:p>
          <a:p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  <a:t>п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  <a:t>едагогом возникает ряд вопросов , которые он </a:t>
            </a:r>
          </a:p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  <a:t>решает  в процессе  работы с учениками.  </a:t>
            </a:r>
          </a:p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  <a:t>Главное в работе педагога коррекционной </a:t>
            </a:r>
          </a:p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  <a:t>школы – научить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  <a:t>,воспитать,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  <a:t>не навредить ребёнку.</a:t>
            </a:r>
          </a:p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  <a:t>А как это сделать правильно?</a:t>
            </a:r>
          </a:p>
          <a:p>
            <a:endParaRPr lang="ru-RU" sz="2800" dirty="0" smtClean="0">
              <a:latin typeface="Garamond" pitchFamily="18" charset="0"/>
            </a:endParaRPr>
          </a:p>
          <a:p>
            <a:endParaRPr lang="ru-RU" sz="28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4844" y="188641"/>
            <a:ext cx="8063981" cy="667875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  <a:t>Мы , учителя ТО считаем, что наиболее значима  в этом обучении роль ситуации успеха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  <a:t>,а для  этого  важно помнить правила  коррекционной  психологии и  педагогики ,зная  это  мы  можем  продиагностировать  любую  ситуацию и  найти  правильное  решение.</a:t>
            </a:r>
            <a:endParaRPr lang="ru-RU" sz="2800" dirty="0" smtClean="0">
              <a:solidFill>
                <a:schemeClr val="accent2">
                  <a:lumMod val="50000"/>
                </a:schemeClr>
              </a:solidFill>
              <a:latin typeface="Garamond" pitchFamily="18" charset="0"/>
            </a:endParaRP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  <a:t>Младший школьник 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  <a:t>не столько осознаёт  успех , сколько  переживает.</a:t>
            </a: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  <a:t>Подросток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  <a:t> и осознаёт , и переживает ,но не </a:t>
            </a: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  <a:t>всегда может докопаться до его источников,  не всегда адекватно оценивает его.</a:t>
            </a: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  <a:t>Старший школьник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  <a:t>, как взрослый подходит  к своему успеху  или не удаче </a:t>
            </a:r>
          </a:p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  <a:t>п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  <a:t>ытается прогнозировать свои возможности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  <a:t>.</a:t>
            </a:r>
          </a:p>
          <a:p>
            <a:endParaRPr lang="ru-RU" sz="3200" dirty="0">
              <a:latin typeface="Garamond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584" y="3335985"/>
            <a:ext cx="2629588" cy="266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77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844824"/>
            <a:ext cx="8034698" cy="446276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  <a:t>Ситуация успеха основана на уважении </a:t>
            </a: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  <a:t>и вере в ребёнка , в сотрудничестве, во </a:t>
            </a: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  <a:t>взаимном уважении ученика и учителя ,</a:t>
            </a:r>
          </a:p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  <a:t>в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  <a:t> готовности помочь ребёнку.</a:t>
            </a: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  <a:t>Если ребёнок успешен в учёбе он испытывает</a:t>
            </a:r>
          </a:p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  <a:t>р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  <a:t>адость от результатов своего труда , а радость</a:t>
            </a: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  <a:t>от предстоящего урока приносит ему </a:t>
            </a:r>
          </a:p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  <a:t>п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  <a:t>оложительные эмоции , веру в свои силы.</a:t>
            </a: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  <a:t>Выделяют несколько типов ситуаций успеха:</a:t>
            </a:r>
          </a:p>
          <a:p>
            <a:endParaRPr lang="ru-RU" sz="3200" b="1" dirty="0">
              <a:solidFill>
                <a:schemeClr val="accent2">
                  <a:lumMod val="50000"/>
                </a:schemeClr>
              </a:solidFill>
              <a:latin typeface="Garamond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1997534" cy="262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18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60648"/>
            <a:ext cx="8420641" cy="618630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  <a:t>Неожиданная радость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  <a:t>-это чувство </a:t>
            </a:r>
          </a:p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  <a:t>у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  <a:t>довлетворения от того , что результаты </a:t>
            </a:r>
          </a:p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  <a:t>д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  <a:t>еятельности ученика превзошли его ожидания</a:t>
            </a: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  <a:t>На уроках труда мы применяем некоторые </a:t>
            </a:r>
          </a:p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  <a:t>п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  <a:t>риёмы «неожиданной» радости:</a:t>
            </a: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  <a:t>Приём «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  <a:t>Лестница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  <a:t>» – речь идёт о ситуации, </a:t>
            </a:r>
          </a:p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  <a:t>к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  <a:t>огда учитель ведёт ученика поступательно</a:t>
            </a: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  <a:t>вверх, поднимаясь с ним по ступеням знаний,</a:t>
            </a:r>
          </a:p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  <a:t>п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  <a:t>сихологического самоопределения , веры в </a:t>
            </a: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  <a:t>себя и окружающих.</a:t>
            </a: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  <a:t>Приём «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  <a:t>Исповедь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  <a:t>» -это когда наше искреннее</a:t>
            </a:r>
          </a:p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  <a:t>о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  <a:t>бращение к лучшим чувствам детей получит понимание , ответный отклик детей.</a:t>
            </a:r>
          </a:p>
          <a:p>
            <a:endParaRPr lang="ru-RU" sz="3200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61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764705"/>
            <a:ext cx="8784976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  <a:t>Ситуация «Общая радость»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  <a:t> состоит в том, чтобы ученик достиг нужной для себя реакции</a:t>
            </a:r>
          </a:p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  <a:t>о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  <a:t>дноклассников, это прежде всего эмоциональный</a:t>
            </a: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  <a:t>отклик всего класса на успех ученика.</a:t>
            </a: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  <a:t>Например : приём «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  <a:t>Следуй за нами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  <a:t>» состоит в том , чтобы разбудить дремлющую мысль ученика»</a:t>
            </a: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  <a:t>Ситуация «Радость познания»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  <a:t> когда учебный труд может доставлять универсальные знания, умения и </a:t>
            </a: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  <a:t>навыки , которые являются основой общения.</a:t>
            </a: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  <a:t>Приём «Эврика» - суть в том, чтобы создать условия,</a:t>
            </a:r>
          </a:p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  <a:t>п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  <a:t>ри которых ребёнок выполняя учебное задание,</a:t>
            </a:r>
          </a:p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  <a:t>н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  <a:t>еожиданно для себя пришёл к выводу , раскрывающему</a:t>
            </a:r>
          </a:p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  <a:t>н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  <a:t>еизвестные для него возможности.</a:t>
            </a:r>
          </a:p>
          <a:p>
            <a:endParaRPr lang="ru-RU" sz="3200" dirty="0" smtClean="0">
              <a:latin typeface="Garamond" pitchFamily="18" charset="0"/>
            </a:endParaRPr>
          </a:p>
          <a:p>
            <a:endParaRPr lang="ru-RU" sz="3200" dirty="0" smtClean="0">
              <a:latin typeface="Garamond" pitchFamily="18" charset="0"/>
            </a:endParaRPr>
          </a:p>
          <a:p>
            <a:endParaRPr lang="ru-RU" sz="3200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82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548680"/>
            <a:ext cx="8262198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  <a:t>Задача учителя в том и состоит , чтобы дать каждому</a:t>
            </a: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  <a:t>из своих учеников возможность пережить радость</a:t>
            </a:r>
          </a:p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  <a:t>д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  <a:t>остижения, осознать свои возможности,</a:t>
            </a:r>
          </a:p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  <a:t>п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  <a:t>оверить в себя.</a:t>
            </a: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  <a:t>При создании ситуации успеха учащимся необходимо</a:t>
            </a:r>
          </a:p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  <a:t>п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  <a:t>одбирать такие задания, с которыми учащиеся этой </a:t>
            </a:r>
          </a:p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  <a:t>к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  <a:t>атегории  могли бы справиться без особых </a:t>
            </a:r>
          </a:p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  <a:t>з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  <a:t>атруднений и лишь потом переходить к более</a:t>
            </a: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  <a:t> сложным упражнениям, поэтому мы используем </a:t>
            </a:r>
          </a:p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  <a:t>т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  <a:t>акой приём :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  <a:t> сдвоенные задания ,где первое подготавливает  к</a:t>
            </a:r>
          </a:p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  <a:t>      выполнению более сложного- второго</a:t>
            </a:r>
            <a:r>
              <a:rPr lang="ru-RU" sz="2800" dirty="0" smtClean="0">
                <a:latin typeface="Garamond" pitchFamily="18" charset="0"/>
              </a:rPr>
              <a:t>.</a:t>
            </a:r>
            <a:endParaRPr lang="ru-RU" sz="2800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94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692696"/>
            <a:ext cx="8353569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  <a:t>Словесное поощрение подбодряющее ученика,</a:t>
            </a:r>
          </a:p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  <a:t>     вызывающее у него уверенность в своих силах.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  <a:t>Положительная оценка учителя в процессе которой</a:t>
            </a:r>
          </a:p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  <a:t>     появляется стремление соответствовать оценке </a:t>
            </a:r>
          </a:p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  <a:t>     учителя.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  <a:t>Создание морально –психологического фона в </a:t>
            </a:r>
          </a:p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  <a:t>     процессе фронтальной работы при котором у </a:t>
            </a:r>
          </a:p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  <a:t>     детей исчезает чувство неуверенности , боязни</a:t>
            </a:r>
          </a:p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  <a:t>     приступить к сложным заданиям</a:t>
            </a:r>
            <a:r>
              <a:rPr lang="ru-RU" sz="2800" dirty="0" smtClean="0">
                <a:latin typeface="Garamond" pitchFamily="18" charset="0"/>
              </a:rPr>
              <a:t>. </a:t>
            </a:r>
          </a:p>
          <a:p>
            <a:endParaRPr lang="ru-RU" sz="2800" dirty="0">
              <a:latin typeface="Garamond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221088"/>
            <a:ext cx="3116136" cy="311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46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548680"/>
            <a:ext cx="7550465" cy="69865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Garamond" pitchFamily="18" charset="0"/>
              </a:rPr>
              <a:t>Главное  в нашей </a:t>
            </a:r>
            <a:r>
              <a:rPr lang="ru-RU" sz="2800" dirty="0" smtClean="0">
                <a:latin typeface="Garamond" pitchFamily="18" charset="0"/>
              </a:rPr>
              <a:t>работе </a:t>
            </a:r>
            <a:r>
              <a:rPr lang="ru-RU" sz="2800" dirty="0" smtClean="0">
                <a:latin typeface="Garamond" pitchFamily="18" charset="0"/>
              </a:rPr>
              <a:t> </a:t>
            </a:r>
            <a:r>
              <a:rPr lang="ru-RU" sz="2800" dirty="0" smtClean="0">
                <a:latin typeface="Garamond" pitchFamily="18" charset="0"/>
              </a:rPr>
              <a:t>это создание  на </a:t>
            </a:r>
          </a:p>
          <a:p>
            <a:r>
              <a:rPr lang="ru-RU" sz="2800" dirty="0" smtClean="0">
                <a:latin typeface="Garamond" pitchFamily="18" charset="0"/>
              </a:rPr>
              <a:t>уроках труда атмосферы  доброжелательности,</a:t>
            </a:r>
          </a:p>
          <a:p>
            <a:r>
              <a:rPr lang="ru-RU" sz="2800" dirty="0" smtClean="0">
                <a:latin typeface="Garamond" pitchFamily="18" charset="0"/>
              </a:rPr>
              <a:t> для этого мы помогаем  ученикам: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ru-RU" sz="2800" dirty="0" smtClean="0">
                <a:latin typeface="Garamond" pitchFamily="18" charset="0"/>
              </a:rPr>
              <a:t>Снять страх.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ru-RU" sz="2800" dirty="0" smtClean="0">
                <a:latin typeface="Garamond" pitchFamily="18" charset="0"/>
              </a:rPr>
              <a:t>Авансируем успешный результат.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ru-RU" sz="2800" dirty="0" smtClean="0">
                <a:latin typeface="Garamond" pitchFamily="18" charset="0"/>
              </a:rPr>
              <a:t>Задаём наводящие вопросы.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ru-RU" sz="2800" dirty="0" smtClean="0">
                <a:latin typeface="Garamond" pitchFamily="18" charset="0"/>
              </a:rPr>
              <a:t>Показываем персональную исключительность</a:t>
            </a:r>
          </a:p>
          <a:p>
            <a:r>
              <a:rPr lang="ru-RU" sz="2800" dirty="0">
                <a:latin typeface="Garamond" pitchFamily="18" charset="0"/>
              </a:rPr>
              <a:t> </a:t>
            </a:r>
            <a:r>
              <a:rPr lang="ru-RU" sz="2800" dirty="0" smtClean="0">
                <a:latin typeface="Garamond" pitchFamily="18" charset="0"/>
              </a:rPr>
              <a:t>     каждого.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ru-RU" sz="2800" dirty="0" smtClean="0">
                <a:latin typeface="Garamond" pitchFamily="18" charset="0"/>
              </a:rPr>
              <a:t> </a:t>
            </a:r>
            <a:r>
              <a:rPr lang="ru-RU" sz="2800" dirty="0" err="1" smtClean="0">
                <a:latin typeface="Garamond" pitchFamily="18" charset="0"/>
              </a:rPr>
              <a:t>Мобилизируем</a:t>
            </a:r>
            <a:r>
              <a:rPr lang="ru-RU" sz="2800" dirty="0" smtClean="0">
                <a:latin typeface="Garamond" pitchFamily="18" charset="0"/>
              </a:rPr>
              <a:t> активность.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ru-RU" sz="2800" dirty="0" smtClean="0">
                <a:latin typeface="Garamond" pitchFamily="18" charset="0"/>
              </a:rPr>
              <a:t>Используем педагогическое внушение.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ru-RU" sz="2800" dirty="0" smtClean="0">
                <a:latin typeface="Garamond" pitchFamily="18" charset="0"/>
              </a:rPr>
              <a:t>Высоко </a:t>
            </a:r>
            <a:r>
              <a:rPr lang="ru-RU" sz="2800" dirty="0" smtClean="0">
                <a:latin typeface="Garamond" pitchFamily="18" charset="0"/>
              </a:rPr>
              <a:t>оцениваем </a:t>
            </a:r>
            <a:r>
              <a:rPr lang="ru-RU" sz="2800" dirty="0" smtClean="0">
                <a:latin typeface="Garamond" pitchFamily="18" charset="0"/>
              </a:rPr>
              <a:t>их деятельность.</a:t>
            </a:r>
          </a:p>
          <a:p>
            <a:r>
              <a:rPr lang="ru-RU" sz="2800" dirty="0">
                <a:latin typeface="Garamond" pitchFamily="18" charset="0"/>
              </a:rPr>
              <a:t> </a:t>
            </a:r>
            <a:r>
              <a:rPr lang="ru-RU" sz="2800" dirty="0" smtClean="0">
                <a:latin typeface="Garamond" pitchFamily="18" charset="0"/>
              </a:rPr>
              <a:t>   </a:t>
            </a:r>
          </a:p>
          <a:p>
            <a:endParaRPr lang="ru-RU" sz="2800" dirty="0" smtClean="0">
              <a:latin typeface="Garamond" pitchFamily="18" charset="0"/>
            </a:endParaRPr>
          </a:p>
          <a:p>
            <a:endParaRPr lang="ru-RU" sz="2800" dirty="0" smtClean="0">
              <a:latin typeface="Garamond" pitchFamily="18" charset="0"/>
            </a:endParaRPr>
          </a:p>
          <a:p>
            <a:endParaRPr lang="ru-RU" sz="2800" dirty="0" smtClean="0">
              <a:latin typeface="Garamond" pitchFamily="18" charset="0"/>
            </a:endParaRPr>
          </a:p>
          <a:p>
            <a:endParaRPr lang="ru-RU" sz="2800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37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РОЗОВАЯ РАМ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РОЗОВАЯ РАМКА</Template>
  <TotalTime>365</TotalTime>
  <Words>925</Words>
  <Application>Microsoft Office PowerPoint</Application>
  <PresentationFormat>Экран (4:3)</PresentationFormat>
  <Paragraphs>141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Презентация РОЗОВАЯ РАМКА</vt:lpstr>
      <vt:lpstr>«Создание ситуации успеха как  одно  из  средств повышения социализации учащихся»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Валентина</cp:lastModifiedBy>
  <cp:revision>40</cp:revision>
  <dcterms:created xsi:type="dcterms:W3CDTF">2011-07-22T06:58:57Z</dcterms:created>
  <dcterms:modified xsi:type="dcterms:W3CDTF">2012-10-26T23:21:32Z</dcterms:modified>
</cp:coreProperties>
</file>